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80" r:id="rId4"/>
    <p:sldId id="282" r:id="rId5"/>
    <p:sldId id="258" r:id="rId6"/>
    <p:sldId id="283" r:id="rId7"/>
    <p:sldId id="259" r:id="rId8"/>
    <p:sldId id="260" r:id="rId9"/>
    <p:sldId id="261" r:id="rId10"/>
    <p:sldId id="262" r:id="rId11"/>
    <p:sldId id="265" r:id="rId12"/>
    <p:sldId id="286" r:id="rId13"/>
    <p:sldId id="264" r:id="rId14"/>
    <p:sldId id="266" r:id="rId15"/>
    <p:sldId id="284" r:id="rId16"/>
    <p:sldId id="285" r:id="rId17"/>
    <p:sldId id="267" r:id="rId18"/>
    <p:sldId id="268" r:id="rId19"/>
    <p:sldId id="269" r:id="rId20"/>
    <p:sldId id="287" r:id="rId21"/>
    <p:sldId id="270" r:id="rId22"/>
    <p:sldId id="271" r:id="rId23"/>
    <p:sldId id="272" r:id="rId24"/>
    <p:sldId id="289" r:id="rId25"/>
    <p:sldId id="273" r:id="rId26"/>
    <p:sldId id="274" r:id="rId27"/>
    <p:sldId id="275" r:id="rId28"/>
    <p:sldId id="276" r:id="rId29"/>
    <p:sldId id="278" r:id="rId30"/>
    <p:sldId id="277" r:id="rId31"/>
    <p:sldId id="291" r:id="rId32"/>
    <p:sldId id="292" r:id="rId33"/>
    <p:sldId id="293" r:id="rId34"/>
    <p:sldId id="27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1903D-EFCD-4C85-9CA9-7006C8338DF4}" type="datetimeFigureOut">
              <a:rPr lang="en-US" smtClean="0"/>
              <a:pPr/>
              <a:t>6/9/2017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77D41-098F-4ED4-8B63-4D2AAC028AA1}" type="slidenum">
              <a:rPr lang="en-US" smtClean="0"/>
              <a:pPr/>
              <a:t>‹#›</a:t>
            </a:fld>
            <a:endParaRPr lang="en-US"/>
          </a:p>
        </p:txBody>
      </p:sp>
    </p:spTree>
    <p:extLst>
      <p:ext uri="{BB962C8B-B14F-4D97-AF65-F5344CB8AC3E}">
        <p14:creationId xmlns:p14="http://schemas.microsoft.com/office/powerpoint/2010/main" val="134084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77D41-098F-4ED4-8B63-4D2AAC028AA1}" type="slidenum">
              <a:rPr lang="en-US" smtClean="0"/>
              <a:pPr/>
              <a:t>25</a:t>
            </a:fld>
            <a:endParaRPr lang="en-US"/>
          </a:p>
        </p:txBody>
      </p:sp>
    </p:spTree>
    <p:extLst>
      <p:ext uri="{BB962C8B-B14F-4D97-AF65-F5344CB8AC3E}">
        <p14:creationId xmlns:p14="http://schemas.microsoft.com/office/powerpoint/2010/main" val="20859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6EC6E-6DDA-4360-A5F6-F60A04802AB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233988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6EC6E-6DDA-4360-A5F6-F60A04802AB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49939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6EC6E-6DDA-4360-A5F6-F60A04802AB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84401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6EC6E-6DDA-4360-A5F6-F60A04802AB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364572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6EC6E-6DDA-4360-A5F6-F60A04802AB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400975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6EC6E-6DDA-4360-A5F6-F60A04802AB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413572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6EC6E-6DDA-4360-A5F6-F60A04802ABE}" type="datetimeFigureOut">
              <a:rPr lang="en-US" smtClean="0"/>
              <a:pPr/>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393363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6EC6E-6DDA-4360-A5F6-F60A04802ABE}" type="datetimeFigureOut">
              <a:rPr lang="en-US" smtClean="0"/>
              <a:pPr/>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166237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6EC6E-6DDA-4360-A5F6-F60A04802ABE}" type="datetimeFigureOut">
              <a:rPr lang="en-US" smtClean="0"/>
              <a:pPr/>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158992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6EC6E-6DDA-4360-A5F6-F60A04802AB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285250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6EC6E-6DDA-4360-A5F6-F60A04802AB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1A47B-4557-4A0A-B870-8DE766489A70}" type="slidenum">
              <a:rPr lang="en-US" smtClean="0"/>
              <a:pPr/>
              <a:t>‹#›</a:t>
            </a:fld>
            <a:endParaRPr lang="en-US"/>
          </a:p>
        </p:txBody>
      </p:sp>
    </p:spTree>
    <p:extLst>
      <p:ext uri="{BB962C8B-B14F-4D97-AF65-F5344CB8AC3E}">
        <p14:creationId xmlns:p14="http://schemas.microsoft.com/office/powerpoint/2010/main" val="104933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6EC6E-6DDA-4360-A5F6-F60A04802ABE}" type="datetimeFigureOut">
              <a:rPr lang="en-US" smtClean="0"/>
              <a:pPr/>
              <a:t>6/9/2017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1A47B-4557-4A0A-B870-8DE766489A70}" type="slidenum">
              <a:rPr lang="en-US" smtClean="0"/>
              <a:pPr/>
              <a:t>‹#›</a:t>
            </a:fld>
            <a:endParaRPr lang="en-US"/>
          </a:p>
        </p:txBody>
      </p:sp>
    </p:spTree>
    <p:extLst>
      <p:ext uri="{BB962C8B-B14F-4D97-AF65-F5344CB8AC3E}">
        <p14:creationId xmlns:p14="http://schemas.microsoft.com/office/powerpoint/2010/main" val="2148275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noAutofit/>
          </a:bodyPr>
          <a:lstStyle/>
          <a:p>
            <a:r>
              <a:rPr lang="en-US" sz="6000" b="1" dirty="0" smtClean="0">
                <a:solidFill>
                  <a:srgbClr val="FF0000"/>
                </a:solidFill>
              </a:rPr>
              <a:t>Nutritional </a:t>
            </a:r>
            <a:r>
              <a:rPr lang="en-US" sz="6000" b="1" dirty="0" err="1" smtClean="0">
                <a:solidFill>
                  <a:srgbClr val="FF0000"/>
                </a:solidFill>
              </a:rPr>
              <a:t>Programmes</a:t>
            </a:r>
            <a:r>
              <a:rPr lang="en-US" sz="6000" b="1" dirty="0" smtClean="0">
                <a:solidFill>
                  <a:srgbClr val="FF0000"/>
                </a:solidFill>
              </a:rPr>
              <a:t> in India</a:t>
            </a:r>
            <a:endParaRPr lang="en-US" sz="6000" b="1" dirty="0">
              <a:solidFill>
                <a:srgbClr val="FF0000"/>
              </a:solidFill>
            </a:endParaRPr>
          </a:p>
        </p:txBody>
      </p:sp>
      <p:sp>
        <p:nvSpPr>
          <p:cNvPr id="3" name="Title 1"/>
          <p:cNvSpPr txBox="1">
            <a:spLocks/>
          </p:cNvSpPr>
          <p:nvPr/>
        </p:nvSpPr>
        <p:spPr>
          <a:xfrm>
            <a:off x="838200" y="333057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00B0F0"/>
                </a:solidFill>
              </a:rPr>
              <a:t>Presented by </a:t>
            </a:r>
          </a:p>
          <a:p>
            <a:r>
              <a:rPr lang="en-US" sz="3200" b="1" dirty="0" smtClean="0">
                <a:solidFill>
                  <a:srgbClr val="00B0F0"/>
                </a:solidFill>
              </a:rPr>
              <a:t>Mrs. </a:t>
            </a:r>
            <a:r>
              <a:rPr lang="en-US" sz="3200" b="1" dirty="0" err="1" smtClean="0">
                <a:solidFill>
                  <a:srgbClr val="00B0F0"/>
                </a:solidFill>
              </a:rPr>
              <a:t>Jerine</a:t>
            </a:r>
            <a:r>
              <a:rPr lang="en-US" sz="3200" b="1" dirty="0" smtClean="0">
                <a:solidFill>
                  <a:srgbClr val="00B0F0"/>
                </a:solidFill>
              </a:rPr>
              <a:t> </a:t>
            </a:r>
            <a:r>
              <a:rPr lang="en-US" sz="3200" b="1" dirty="0" err="1" smtClean="0">
                <a:solidFill>
                  <a:srgbClr val="00B0F0"/>
                </a:solidFill>
              </a:rPr>
              <a:t>Shyni</a:t>
            </a:r>
            <a:r>
              <a:rPr lang="en-US" sz="3200" b="1" dirty="0" smtClean="0">
                <a:solidFill>
                  <a:srgbClr val="00B0F0"/>
                </a:solidFill>
              </a:rPr>
              <a:t> M.Sc., M.Phil., Biochemistry Lecturer</a:t>
            </a:r>
          </a:p>
          <a:p>
            <a:r>
              <a:rPr lang="en-US" sz="3200" b="1" dirty="0" smtClean="0">
                <a:solidFill>
                  <a:srgbClr val="00B0F0"/>
                </a:solidFill>
              </a:rPr>
              <a:t>Annammal College of nursing</a:t>
            </a:r>
            <a:endParaRPr lang="en-US" sz="3200" b="1" dirty="0">
              <a:solidFill>
                <a:srgbClr val="00B0F0"/>
              </a:solidFill>
            </a:endParaRPr>
          </a:p>
        </p:txBody>
      </p:sp>
    </p:spTree>
    <p:extLst>
      <p:ext uri="{BB962C8B-B14F-4D97-AF65-F5344CB8AC3E}">
        <p14:creationId xmlns:p14="http://schemas.microsoft.com/office/powerpoint/2010/main" val="1411952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7030A0"/>
                </a:solidFill>
                <a:latin typeface="Arial Rounded MT Bold" pitchFamily="34" charset="0"/>
              </a:rPr>
              <a:t>INTEGRATED CHILD DEVELOPMENT SERVICE (ICDS) SCHEME </a:t>
            </a:r>
            <a:endParaRPr lang="en-US" sz="3600" dirty="0">
              <a:solidFill>
                <a:srgbClr val="7030A0"/>
              </a:solidFill>
              <a:latin typeface="Arial Rounded MT Bold" pitchFamily="34" charset="0"/>
            </a:endParaRPr>
          </a:p>
        </p:txBody>
      </p:sp>
      <p:sp>
        <p:nvSpPr>
          <p:cNvPr id="3" name="Content Placeholder 2"/>
          <p:cNvSpPr>
            <a:spLocks noGrp="1"/>
          </p:cNvSpPr>
          <p:nvPr>
            <p:ph idx="1"/>
          </p:nvPr>
        </p:nvSpPr>
        <p:spPr>
          <a:xfrm>
            <a:off x="381000" y="1600200"/>
            <a:ext cx="8305800" cy="4724400"/>
          </a:xfrm>
        </p:spPr>
        <p:txBody>
          <a:bodyPr>
            <a:normAutofit lnSpcReduction="10000"/>
          </a:bodyPr>
          <a:lstStyle/>
          <a:p>
            <a:pPr algn="just"/>
            <a:r>
              <a:rPr lang="en-US" dirty="0" smtClean="0"/>
              <a:t>This was </a:t>
            </a:r>
            <a:r>
              <a:rPr lang="en-US" dirty="0"/>
              <a:t>launched on 2nd October, 1975 </a:t>
            </a:r>
            <a:r>
              <a:rPr lang="en-US" dirty="0" smtClean="0"/>
              <a:t>under 5th </a:t>
            </a:r>
            <a:r>
              <a:rPr lang="en-US" dirty="0"/>
              <a:t>Five year </a:t>
            </a:r>
            <a:r>
              <a:rPr lang="en-US" dirty="0" smtClean="0"/>
              <a:t>Plan.</a:t>
            </a:r>
          </a:p>
          <a:p>
            <a:pPr algn="just"/>
            <a:r>
              <a:rPr lang="en-US" dirty="0" smtClean="0"/>
              <a:t>One of the world’s largest  and most unique </a:t>
            </a:r>
            <a:r>
              <a:rPr lang="en-US" dirty="0" err="1" smtClean="0"/>
              <a:t>programmes</a:t>
            </a:r>
            <a:r>
              <a:rPr lang="en-US" dirty="0" smtClean="0"/>
              <a:t> foe early childhood development.</a:t>
            </a:r>
          </a:p>
          <a:p>
            <a:pPr algn="just"/>
            <a:r>
              <a:rPr lang="en-US" dirty="0" smtClean="0"/>
              <a:t>India’s Response to challenge of,</a:t>
            </a:r>
          </a:p>
          <a:p>
            <a:pPr algn="just"/>
            <a:r>
              <a:rPr lang="en-US" dirty="0" smtClean="0"/>
              <a:t>Providing pre-school education on one hand</a:t>
            </a:r>
          </a:p>
          <a:p>
            <a:pPr algn="just"/>
            <a:r>
              <a:rPr lang="en-US" dirty="0" smtClean="0"/>
              <a:t>Breaking the vicious cycle of malnutrition, morbidity, reduced learning capacity and mortality, on the other.</a:t>
            </a:r>
          </a:p>
        </p:txBody>
      </p:sp>
    </p:spTree>
    <p:extLst>
      <p:ext uri="{BB962C8B-B14F-4D97-AF65-F5344CB8AC3E}">
        <p14:creationId xmlns:p14="http://schemas.microsoft.com/office/powerpoint/2010/main" val="193208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a:xfrm>
            <a:off x="228600" y="1219200"/>
            <a:ext cx="8915400" cy="5334000"/>
          </a:xfrm>
        </p:spPr>
        <p:txBody>
          <a:bodyPr>
            <a:normAutofit fontScale="92500" lnSpcReduction="10000"/>
          </a:bodyPr>
          <a:lstStyle/>
          <a:p>
            <a:pPr marL="0" lvl="0" indent="0">
              <a:buNone/>
            </a:pPr>
            <a:r>
              <a:rPr lang="en-US" dirty="0" smtClean="0"/>
              <a:t>1</a:t>
            </a:r>
            <a:r>
              <a:rPr lang="en-US" dirty="0"/>
              <a:t>. </a:t>
            </a:r>
            <a:r>
              <a:rPr lang="en-US" dirty="0" smtClean="0"/>
              <a:t>To improve nutritional </a:t>
            </a:r>
            <a:r>
              <a:rPr lang="en-US" dirty="0"/>
              <a:t>and health status of children in the age group of 0-6 years; </a:t>
            </a:r>
            <a:br>
              <a:rPr lang="en-US" dirty="0"/>
            </a:br>
            <a:r>
              <a:rPr lang="en-US" dirty="0"/>
              <a:t>2. </a:t>
            </a:r>
            <a:r>
              <a:rPr lang="en-US" dirty="0" smtClean="0"/>
              <a:t>To lay </a:t>
            </a:r>
            <a:r>
              <a:rPr lang="en-US" dirty="0"/>
              <a:t>the foundation for proper psychological, physical and social development of the </a:t>
            </a:r>
            <a:r>
              <a:rPr lang="en-US" dirty="0" smtClean="0"/>
              <a:t>child.</a:t>
            </a:r>
          </a:p>
          <a:p>
            <a:pPr marL="0" lvl="0" indent="0">
              <a:buNone/>
            </a:pPr>
            <a:r>
              <a:rPr lang="en-US" dirty="0" smtClean="0"/>
              <a:t>3. To reduce the incidence of mortality, morbidity, malnutrition and school drop out.</a:t>
            </a:r>
            <a:r>
              <a:rPr lang="en-US" dirty="0"/>
              <a:t/>
            </a:r>
            <a:br>
              <a:rPr lang="en-US" dirty="0"/>
            </a:br>
            <a:r>
              <a:rPr lang="en-US" dirty="0" smtClean="0"/>
              <a:t>4. To achieve effective </a:t>
            </a:r>
            <a:r>
              <a:rPr lang="en-US" dirty="0"/>
              <a:t>coordination </a:t>
            </a:r>
            <a:r>
              <a:rPr lang="en-US" dirty="0" smtClean="0"/>
              <a:t> of policy and </a:t>
            </a:r>
            <a:r>
              <a:rPr lang="en-US" dirty="0"/>
              <a:t>implementation </a:t>
            </a:r>
            <a:r>
              <a:rPr lang="en-US" dirty="0" smtClean="0"/>
              <a:t>in </a:t>
            </a:r>
            <a:r>
              <a:rPr lang="en-US" smtClean="0"/>
              <a:t>various departments to </a:t>
            </a:r>
            <a:r>
              <a:rPr lang="en-US" dirty="0" smtClean="0"/>
              <a:t>promote child development.</a:t>
            </a:r>
            <a:r>
              <a:rPr lang="en-US" dirty="0"/>
              <a:t/>
            </a:r>
            <a:br>
              <a:rPr lang="en-US" dirty="0"/>
            </a:br>
            <a:r>
              <a:rPr lang="en-US" dirty="0"/>
              <a:t>4. </a:t>
            </a:r>
            <a:r>
              <a:rPr lang="en-US" dirty="0" smtClean="0"/>
              <a:t>To enhance </a:t>
            </a:r>
            <a:r>
              <a:rPr lang="en-US" dirty="0"/>
              <a:t>the capability of the mother to look after the normal health and </a:t>
            </a:r>
            <a:r>
              <a:rPr lang="en-US" dirty="0" smtClean="0"/>
              <a:t>nutritional </a:t>
            </a:r>
            <a:r>
              <a:rPr lang="en-US" dirty="0"/>
              <a:t>needs </a:t>
            </a:r>
            <a:r>
              <a:rPr lang="en-US" dirty="0" smtClean="0"/>
              <a:t> of the child through </a:t>
            </a:r>
            <a:r>
              <a:rPr lang="en-US" dirty="0"/>
              <a:t>proper nutrition and health education. </a:t>
            </a:r>
          </a:p>
          <a:p>
            <a:endParaRPr lang="en-US" dirty="0"/>
          </a:p>
          <a:p>
            <a:endParaRPr lang="en-US" dirty="0"/>
          </a:p>
        </p:txBody>
      </p:sp>
    </p:spTree>
    <p:extLst>
      <p:ext uri="{BB962C8B-B14F-4D97-AF65-F5344CB8AC3E}">
        <p14:creationId xmlns:p14="http://schemas.microsoft.com/office/powerpoint/2010/main" val="204396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Smile\Desktop\1\national-nutritional-programme-54-638.jpg"/>
          <p:cNvPicPr>
            <a:picLocks noChangeAspect="1" noChangeArrowheads="1"/>
          </p:cNvPicPr>
          <p:nvPr/>
        </p:nvPicPr>
        <p:blipFill>
          <a:blip r:embed="rId2"/>
          <a:srcRect/>
          <a:stretch>
            <a:fillRect/>
          </a:stretch>
        </p:blipFill>
        <p:spPr bwMode="auto">
          <a:xfrm>
            <a:off x="914400" y="457200"/>
            <a:ext cx="7717676" cy="57943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Beneficiaries</a:t>
            </a:r>
            <a:endParaRPr lang="en-US" dirty="0"/>
          </a:p>
        </p:txBody>
      </p:sp>
      <p:sp>
        <p:nvSpPr>
          <p:cNvPr id="3" name="Content Placeholder 2"/>
          <p:cNvSpPr>
            <a:spLocks noGrp="1"/>
          </p:cNvSpPr>
          <p:nvPr>
            <p:ph idx="1"/>
          </p:nvPr>
        </p:nvSpPr>
        <p:spPr/>
        <p:txBody>
          <a:bodyPr>
            <a:normAutofit/>
          </a:bodyPr>
          <a:lstStyle/>
          <a:p>
            <a:pPr marL="514350" lvl="0" indent="-514350">
              <a:buAutoNum type="arabicPeriod"/>
            </a:pPr>
            <a:r>
              <a:rPr lang="en-US" dirty="0" smtClean="0"/>
              <a:t>Children less than 3 years</a:t>
            </a:r>
          </a:p>
          <a:p>
            <a:pPr marL="514350" lvl="0" indent="-514350">
              <a:buAutoNum type="arabicPeriod"/>
            </a:pPr>
            <a:r>
              <a:rPr lang="en-US" dirty="0" smtClean="0"/>
              <a:t>Children between 3-6 years</a:t>
            </a:r>
            <a:endParaRPr lang="en-US" dirty="0"/>
          </a:p>
          <a:p>
            <a:pPr marL="514350" lvl="0" indent="-514350">
              <a:buAutoNum type="arabicPeriod"/>
            </a:pPr>
            <a:r>
              <a:rPr lang="en-US" dirty="0" smtClean="0"/>
              <a:t> </a:t>
            </a:r>
            <a:r>
              <a:rPr lang="en-US" dirty="0"/>
              <a:t>Pregnant and lactating </a:t>
            </a:r>
            <a:r>
              <a:rPr lang="en-US" dirty="0" smtClean="0"/>
              <a:t>women</a:t>
            </a:r>
            <a:endParaRPr lang="en-US" dirty="0"/>
          </a:p>
          <a:p>
            <a:pPr marL="514350" lvl="0" indent="-514350">
              <a:buAutoNum type="arabicPeriod"/>
            </a:pPr>
            <a:r>
              <a:rPr lang="en-US" dirty="0" smtClean="0"/>
              <a:t>Women </a:t>
            </a:r>
            <a:r>
              <a:rPr lang="en-US" dirty="0"/>
              <a:t>in the </a:t>
            </a:r>
            <a:r>
              <a:rPr lang="en-US" dirty="0" smtClean="0"/>
              <a:t>reproductive age </a:t>
            </a:r>
            <a:r>
              <a:rPr lang="en-US" dirty="0"/>
              <a:t>group </a:t>
            </a:r>
            <a:r>
              <a:rPr lang="en-US" dirty="0" smtClean="0"/>
              <a:t>(15-44 years)</a:t>
            </a:r>
            <a:endParaRPr lang="en-US" dirty="0"/>
          </a:p>
          <a:p>
            <a:pPr marL="514350" lvl="0" indent="-514350">
              <a:buAutoNum type="arabicPeriod"/>
            </a:pPr>
            <a:r>
              <a:rPr lang="en-US" dirty="0" smtClean="0"/>
              <a:t>Adolescent </a:t>
            </a:r>
            <a:r>
              <a:rPr lang="en-US" dirty="0"/>
              <a:t>girls </a:t>
            </a:r>
            <a:r>
              <a:rPr lang="en-US" dirty="0" smtClean="0"/>
              <a:t>(11-18 years)</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6482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458200" cy="5791200"/>
          </a:xfrm>
        </p:spPr>
        <p:txBody>
          <a:bodyPr>
            <a:normAutofit fontScale="85000" lnSpcReduction="10000"/>
          </a:bodyPr>
          <a:lstStyle/>
          <a:p>
            <a:pPr lvl="0"/>
            <a:r>
              <a:rPr lang="en-US" sz="4300" dirty="0" smtClean="0">
                <a:latin typeface="Arial Rounded MT Bold" pitchFamily="34" charset="0"/>
              </a:rPr>
              <a:t>The Package of services </a:t>
            </a:r>
            <a:r>
              <a:rPr lang="en-US" sz="4300" dirty="0">
                <a:latin typeface="Arial Rounded MT Bold" pitchFamily="34" charset="0"/>
              </a:rPr>
              <a:t>provided by ICDS </a:t>
            </a:r>
            <a:r>
              <a:rPr lang="en-US" dirty="0"/>
              <a:t/>
            </a:r>
            <a:br>
              <a:rPr lang="en-US" dirty="0"/>
            </a:br>
            <a:r>
              <a:rPr lang="en-US" dirty="0"/>
              <a:t/>
            </a:r>
            <a:br>
              <a:rPr lang="en-US" dirty="0"/>
            </a:br>
            <a:r>
              <a:rPr lang="en-US" dirty="0"/>
              <a:t>1. Supplementary </a:t>
            </a:r>
            <a:r>
              <a:rPr lang="en-US" dirty="0" smtClean="0"/>
              <a:t>nutrition, </a:t>
            </a:r>
            <a:r>
              <a:rPr lang="en-US" dirty="0" err="1" smtClean="0"/>
              <a:t>Vit</a:t>
            </a:r>
            <a:r>
              <a:rPr lang="en-US" dirty="0" smtClean="0"/>
              <a:t>-A</a:t>
            </a:r>
            <a:r>
              <a:rPr lang="en-US" dirty="0"/>
              <a:t>, Iron and Folic Acid,</a:t>
            </a:r>
            <a:br>
              <a:rPr lang="en-US" dirty="0"/>
            </a:br>
            <a:r>
              <a:rPr lang="en-US" dirty="0"/>
              <a:t>2. </a:t>
            </a:r>
            <a:r>
              <a:rPr lang="en-US" dirty="0" err="1"/>
              <a:t>Immunisation</a:t>
            </a:r>
            <a:r>
              <a:rPr lang="en-US" dirty="0"/>
              <a:t>, </a:t>
            </a:r>
            <a:br>
              <a:rPr lang="en-US" dirty="0"/>
            </a:br>
            <a:r>
              <a:rPr lang="en-US" dirty="0"/>
              <a:t>3. Health check-ups,</a:t>
            </a:r>
            <a:br>
              <a:rPr lang="en-US" dirty="0"/>
            </a:br>
            <a:r>
              <a:rPr lang="en-US" dirty="0"/>
              <a:t>4. Referral services, </a:t>
            </a:r>
            <a:br>
              <a:rPr lang="en-US" dirty="0"/>
            </a:br>
            <a:r>
              <a:rPr lang="en-US" dirty="0"/>
              <a:t>5. Treatment of minor illnesses,</a:t>
            </a:r>
            <a:br>
              <a:rPr lang="en-US" dirty="0"/>
            </a:br>
            <a:r>
              <a:rPr lang="en-US" dirty="0"/>
              <a:t>6. Nutrition and health education to women,</a:t>
            </a:r>
            <a:br>
              <a:rPr lang="en-US" dirty="0"/>
            </a:br>
            <a:r>
              <a:rPr lang="en-US" dirty="0"/>
              <a:t>7. Pre-school </a:t>
            </a:r>
            <a:r>
              <a:rPr lang="en-US" dirty="0" smtClean="0"/>
              <a:t>non formal education</a:t>
            </a:r>
            <a:r>
              <a:rPr lang="en-US" dirty="0"/>
              <a:t/>
            </a:r>
            <a:br>
              <a:rPr lang="en-US" dirty="0"/>
            </a:br>
            <a:r>
              <a:rPr lang="en-US" dirty="0"/>
              <a:t>8. Convergence of other supportive services like water supply, sanitation, </a:t>
            </a:r>
            <a:r>
              <a:rPr lang="en-US" dirty="0" smtClean="0"/>
              <a:t>etc.</a:t>
            </a:r>
          </a:p>
          <a:p>
            <a:pPr lvl="0">
              <a:buNone/>
            </a:pPr>
            <a:r>
              <a:rPr lang="en-US" dirty="0" smtClean="0"/>
              <a:t>9. Early child care and pre-school education.</a:t>
            </a:r>
          </a:p>
          <a:p>
            <a:pPr lvl="0">
              <a:buNone/>
            </a:pPr>
            <a:r>
              <a:rPr lang="en-US" dirty="0" smtClean="0"/>
              <a:t>10. Growth promotion and Supplementary  feeding.</a:t>
            </a:r>
            <a:endParaRPr lang="en-US" dirty="0"/>
          </a:p>
          <a:p>
            <a:endParaRPr lang="en-US" dirty="0"/>
          </a:p>
        </p:txBody>
      </p:sp>
    </p:spTree>
    <p:extLst>
      <p:ext uri="{BB962C8B-B14F-4D97-AF65-F5344CB8AC3E}">
        <p14:creationId xmlns:p14="http://schemas.microsoft.com/office/powerpoint/2010/main" val="21760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Smile\Desktop\1\4444.jpg"/>
          <p:cNvPicPr>
            <a:picLocks noGrp="1" noChangeAspect="1" noChangeArrowheads="1"/>
          </p:cNvPicPr>
          <p:nvPr>
            <p:ph idx="1"/>
          </p:nvPr>
        </p:nvPicPr>
        <p:blipFill>
          <a:blip r:embed="rId2"/>
          <a:srcRect/>
          <a:stretch>
            <a:fillRect/>
          </a:stretch>
        </p:blipFill>
        <p:spPr bwMode="auto">
          <a:xfrm>
            <a:off x="194954" y="381000"/>
            <a:ext cx="8491845" cy="6375539"/>
          </a:xfrm>
          <a:prstGeom prst="rect">
            <a:avLst/>
          </a:prstGeom>
          <a:noFill/>
        </p:spPr>
      </p:pic>
    </p:spTree>
    <p:extLst>
      <p:ext uri="{BB962C8B-B14F-4D97-AF65-F5344CB8AC3E}">
        <p14:creationId xmlns:p14="http://schemas.microsoft.com/office/powerpoint/2010/main" val="21760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Smile\Desktop\1\community-nutrition-programmes-in-india-33-638.jpg"/>
          <p:cNvPicPr>
            <a:picLocks noChangeAspect="1" noChangeArrowheads="1"/>
          </p:cNvPicPr>
          <p:nvPr/>
        </p:nvPicPr>
        <p:blipFill>
          <a:blip r:embed="rId2"/>
          <a:srcRect/>
          <a:stretch>
            <a:fillRect/>
          </a:stretch>
        </p:blipFill>
        <p:spPr bwMode="auto">
          <a:xfrm>
            <a:off x="1371600" y="457200"/>
            <a:ext cx="7031875" cy="5279417"/>
          </a:xfrm>
          <a:prstGeom prst="rect">
            <a:avLst/>
          </a:prstGeom>
          <a:noFill/>
        </p:spPr>
      </p:pic>
    </p:spTree>
    <p:extLst>
      <p:ext uri="{BB962C8B-B14F-4D97-AF65-F5344CB8AC3E}">
        <p14:creationId xmlns:p14="http://schemas.microsoft.com/office/powerpoint/2010/main" val="21760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Scheme for Adolescent Girls (</a:t>
            </a:r>
            <a:r>
              <a:rPr lang="en-US" b="1" dirty="0" err="1" smtClean="0">
                <a:solidFill>
                  <a:srgbClr val="7030A0"/>
                </a:solidFill>
              </a:rPr>
              <a:t>Kishori</a:t>
            </a:r>
            <a:r>
              <a:rPr lang="en-US" b="1" dirty="0" smtClean="0">
                <a:solidFill>
                  <a:srgbClr val="7030A0"/>
                </a:solidFill>
              </a:rPr>
              <a:t> Shakti </a:t>
            </a:r>
            <a:r>
              <a:rPr lang="en-US" b="1" dirty="0" err="1" smtClean="0">
                <a:solidFill>
                  <a:srgbClr val="7030A0"/>
                </a:solidFill>
              </a:rPr>
              <a:t>Yojna</a:t>
            </a:r>
            <a:r>
              <a:rPr lang="en-US" b="1" dirty="0" smtClean="0">
                <a:solidFill>
                  <a:srgbClr val="7030A0"/>
                </a:solidFill>
              </a:rPr>
              <a:t>)</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There was a gap in between women and child age group which was not covered by any health and social welfare </a:t>
            </a:r>
            <a:r>
              <a:rPr lang="en-US" dirty="0" err="1" smtClean="0"/>
              <a:t>programme</a:t>
            </a:r>
            <a:r>
              <a:rPr lang="en-US" dirty="0" smtClean="0"/>
              <a:t> whereas girls in this crucial groups need special attention. </a:t>
            </a:r>
          </a:p>
          <a:p>
            <a:r>
              <a:rPr lang="en-US" dirty="0" smtClean="0"/>
              <a:t>On one side they need appropriate nutrition, education, health education, training for adulthood, training for acquiring skills as the base for earning an independent livelihood, training for motherhood, etc. </a:t>
            </a:r>
          </a:p>
          <a:p>
            <a:r>
              <a:rPr lang="en-US" dirty="0" smtClean="0"/>
              <a:t>A scheme for adolescent girls in ICDS was launched by the Department of Women and Child Development, Ministry of Human Resource Development in 1991. </a:t>
            </a:r>
            <a:br>
              <a:rPr lang="en-US" dirty="0" smtClean="0"/>
            </a:br>
            <a:endParaRPr lang="en-US" dirty="0"/>
          </a:p>
        </p:txBody>
      </p:sp>
    </p:spTree>
    <p:extLst>
      <p:ext uri="{BB962C8B-B14F-4D97-AF65-F5344CB8AC3E}">
        <p14:creationId xmlns:p14="http://schemas.microsoft.com/office/powerpoint/2010/main" val="8172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Services: </a:t>
            </a:r>
          </a:p>
        </p:txBody>
      </p:sp>
      <p:sp>
        <p:nvSpPr>
          <p:cNvPr id="3" name="Content Placeholder 2"/>
          <p:cNvSpPr>
            <a:spLocks noGrp="1"/>
          </p:cNvSpPr>
          <p:nvPr>
            <p:ph idx="1"/>
          </p:nvPr>
        </p:nvSpPr>
        <p:spPr>
          <a:xfrm>
            <a:off x="304800" y="1600200"/>
            <a:ext cx="8610600" cy="4876800"/>
          </a:xfrm>
        </p:spPr>
        <p:txBody>
          <a:bodyPr>
            <a:normAutofit fontScale="92500" lnSpcReduction="20000"/>
          </a:bodyPr>
          <a:lstStyle/>
          <a:p>
            <a:pPr lvl="0"/>
            <a:r>
              <a:rPr lang="en-US" dirty="0" smtClean="0"/>
              <a:t>All </a:t>
            </a:r>
            <a:r>
              <a:rPr lang="en-US" dirty="0"/>
              <a:t>adolescent girls in the age group of 11-18 years (70%) received the following </a:t>
            </a:r>
          </a:p>
          <a:p>
            <a:pPr marL="0" indent="0">
              <a:buNone/>
            </a:pPr>
            <a:r>
              <a:rPr lang="en-US" dirty="0"/>
              <a:t/>
            </a:r>
            <a:br>
              <a:rPr lang="en-US" dirty="0"/>
            </a:br>
            <a:r>
              <a:rPr lang="en-US" dirty="0"/>
              <a:t>1. Watch over menarche, </a:t>
            </a:r>
            <a:br>
              <a:rPr lang="en-US" dirty="0"/>
            </a:br>
            <a:r>
              <a:rPr lang="en-US" dirty="0"/>
              <a:t>2. </a:t>
            </a:r>
            <a:r>
              <a:rPr lang="en-US" dirty="0" err="1"/>
              <a:t>Immunisation</a:t>
            </a:r>
            <a:r>
              <a:rPr lang="en-US" dirty="0"/>
              <a:t>,</a:t>
            </a:r>
            <a:br>
              <a:rPr lang="en-US" dirty="0"/>
            </a:br>
            <a:r>
              <a:rPr lang="en-US" dirty="0"/>
              <a:t>3. General health check-ups once in every six-months,</a:t>
            </a:r>
            <a:br>
              <a:rPr lang="en-US" dirty="0"/>
            </a:br>
            <a:r>
              <a:rPr lang="en-US" dirty="0"/>
              <a:t>4. Training for minor ailments, </a:t>
            </a:r>
            <a:br>
              <a:rPr lang="en-US" dirty="0"/>
            </a:br>
            <a:r>
              <a:rPr lang="en-US" dirty="0"/>
              <a:t>5. Deworming, </a:t>
            </a:r>
            <a:br>
              <a:rPr lang="en-US" dirty="0"/>
            </a:br>
            <a:r>
              <a:rPr lang="en-US" dirty="0"/>
              <a:t>6. Prophylactic measures against anemia, goiter, vitamin deficiency, etc. and</a:t>
            </a:r>
            <a:br>
              <a:rPr lang="en-US" dirty="0"/>
            </a:br>
            <a:r>
              <a:rPr lang="en-US" dirty="0"/>
              <a:t>7. Referral to </a:t>
            </a:r>
            <a:r>
              <a:rPr lang="en-US" dirty="0" err="1"/>
              <a:t>PHC.District</a:t>
            </a:r>
            <a:r>
              <a:rPr lang="en-US" dirty="0"/>
              <a:t> hospital in case of acute need.</a:t>
            </a:r>
          </a:p>
          <a:p>
            <a:endParaRPr lang="en-US" dirty="0"/>
          </a:p>
          <a:p>
            <a:endParaRPr lang="en-US" dirty="0"/>
          </a:p>
        </p:txBody>
      </p:sp>
    </p:spTree>
    <p:extLst>
      <p:ext uri="{BB962C8B-B14F-4D97-AF65-F5344CB8AC3E}">
        <p14:creationId xmlns:p14="http://schemas.microsoft.com/office/powerpoint/2010/main" val="196834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solidFill>
                  <a:srgbClr val="7030A0"/>
                </a:solidFill>
              </a:rPr>
              <a:t>MID-DAY MEAL </a:t>
            </a:r>
            <a:r>
              <a:rPr lang="en-US" b="1" dirty="0" smtClean="0">
                <a:solidFill>
                  <a:srgbClr val="7030A0"/>
                </a:solidFill>
              </a:rPr>
              <a:t>PROGRAMME</a:t>
            </a:r>
            <a:endParaRPr lang="en-US" b="1" dirty="0">
              <a:solidFill>
                <a:srgbClr val="7030A0"/>
              </a:solidFill>
            </a:endParaRPr>
          </a:p>
        </p:txBody>
      </p:sp>
      <p:sp>
        <p:nvSpPr>
          <p:cNvPr id="3" name="Content Placeholder 2"/>
          <p:cNvSpPr>
            <a:spLocks noGrp="1"/>
          </p:cNvSpPr>
          <p:nvPr>
            <p:ph idx="1"/>
          </p:nvPr>
        </p:nvSpPr>
        <p:spPr>
          <a:xfrm>
            <a:off x="228600" y="1600200"/>
            <a:ext cx="8686800" cy="5029200"/>
          </a:xfrm>
        </p:spPr>
        <p:txBody>
          <a:bodyPr>
            <a:normAutofit fontScale="40000" lnSpcReduction="20000"/>
          </a:bodyPr>
          <a:lstStyle/>
          <a:p>
            <a:r>
              <a:rPr lang="en-US" sz="4000" b="1" dirty="0" smtClean="0">
                <a:latin typeface="Times New Roman" pitchFamily="18" charset="0"/>
                <a:cs typeface="Times New Roman" pitchFamily="18" charset="0"/>
              </a:rPr>
              <a:t>First started in </a:t>
            </a:r>
            <a:r>
              <a:rPr lang="en-US" sz="4000" b="1" dirty="0" err="1" smtClean="0">
                <a:latin typeface="Times New Roman" pitchFamily="18" charset="0"/>
                <a:cs typeface="Times New Roman" pitchFamily="18" charset="0"/>
              </a:rPr>
              <a:t>Tamilnadu</a:t>
            </a:r>
            <a:r>
              <a:rPr lang="en-US" sz="4000" b="1" dirty="0" smtClean="0">
                <a:latin typeface="Times New Roman" pitchFamily="18" charset="0"/>
                <a:cs typeface="Times New Roman" pitchFamily="18" charset="0"/>
              </a:rPr>
              <a:t>.</a:t>
            </a:r>
          </a:p>
          <a:p>
            <a:r>
              <a:rPr lang="en-US" sz="4000" b="1" dirty="0" smtClean="0">
                <a:latin typeface="Times New Roman" pitchFamily="18" charset="0"/>
                <a:cs typeface="Times New Roman" pitchFamily="18" charset="0"/>
              </a:rPr>
              <a:t>Also known as school lunch </a:t>
            </a:r>
            <a:r>
              <a:rPr lang="en-US" sz="4000" b="1" dirty="0" err="1" smtClean="0">
                <a:latin typeface="Times New Roman" pitchFamily="18" charset="0"/>
                <a:cs typeface="Times New Roman" pitchFamily="18" charset="0"/>
              </a:rPr>
              <a:t>programme</a:t>
            </a:r>
            <a:r>
              <a:rPr lang="en-US" sz="4000" b="1" dirty="0" smtClean="0">
                <a:latin typeface="Times New Roman" pitchFamily="18" charset="0"/>
                <a:cs typeface="Times New Roman" pitchFamily="18" charset="0"/>
              </a:rPr>
              <a:t>.</a:t>
            </a:r>
          </a:p>
          <a:p>
            <a:r>
              <a:rPr lang="en-US" sz="4000" b="1" dirty="0" smtClean="0">
                <a:latin typeface="Times New Roman" pitchFamily="18" charset="0"/>
                <a:cs typeface="Times New Roman" pitchFamily="18" charset="0"/>
              </a:rPr>
              <a:t>This was launched in 1961 by the ministry of education.</a:t>
            </a:r>
          </a:p>
          <a:p>
            <a:pPr>
              <a:buNone/>
            </a:pPr>
            <a:r>
              <a:rPr lang="en-US" sz="4000" b="1" dirty="0" smtClean="0">
                <a:latin typeface="Times New Roman" pitchFamily="18" charset="0"/>
                <a:cs typeface="Times New Roman" pitchFamily="18" charset="0"/>
              </a:rPr>
              <a:t>Aim:</a:t>
            </a:r>
          </a:p>
          <a:p>
            <a:pPr>
              <a:buNone/>
            </a:pPr>
            <a:r>
              <a:rPr lang="en-US" sz="4000" b="1" dirty="0" smtClean="0">
                <a:latin typeface="Times New Roman" pitchFamily="18" charset="0"/>
                <a:cs typeface="Times New Roman" pitchFamily="18" charset="0"/>
              </a:rPr>
              <a:t>     To provide </a:t>
            </a:r>
            <a:r>
              <a:rPr lang="en-US" sz="4000" b="1" dirty="0" err="1" smtClean="0">
                <a:latin typeface="Times New Roman" pitchFamily="18" charset="0"/>
                <a:cs typeface="Times New Roman" pitchFamily="18" charset="0"/>
              </a:rPr>
              <a:t>atleast</a:t>
            </a:r>
            <a:r>
              <a:rPr lang="en-US" sz="4000" b="1" dirty="0" smtClean="0">
                <a:latin typeface="Times New Roman" pitchFamily="18" charset="0"/>
                <a:cs typeface="Times New Roman" pitchFamily="18" charset="0"/>
              </a:rPr>
              <a:t> one nourishing meal to school going children per day.</a:t>
            </a:r>
          </a:p>
          <a:p>
            <a:pPr>
              <a:buNone/>
            </a:pPr>
            <a:r>
              <a:rPr lang="en-US" sz="4000" b="1" dirty="0" smtClean="0">
                <a:latin typeface="Times New Roman" pitchFamily="18" charset="0"/>
                <a:cs typeface="Times New Roman" pitchFamily="18" charset="0"/>
              </a:rPr>
              <a:t>      To enhance the admissions and retain students in the school to improve literacy .</a:t>
            </a:r>
          </a:p>
          <a:p>
            <a:pPr>
              <a:buNone/>
            </a:pPr>
            <a:r>
              <a:rPr lang="en-US" sz="4000" b="1" dirty="0" smtClean="0">
                <a:latin typeface="Times New Roman" pitchFamily="18" charset="0"/>
                <a:cs typeface="Times New Roman" pitchFamily="18" charset="0"/>
              </a:rPr>
              <a:t>       To improve the health status of children.</a:t>
            </a:r>
          </a:p>
          <a:p>
            <a:pPr>
              <a:buNone/>
            </a:pPr>
            <a:r>
              <a:rPr lang="en-US" sz="4000" b="1" dirty="0" smtClean="0">
                <a:latin typeface="Times New Roman" pitchFamily="18" charset="0"/>
                <a:cs typeface="Times New Roman" pitchFamily="18" charset="0"/>
              </a:rPr>
              <a:t>Objectives:</a:t>
            </a:r>
          </a:p>
          <a:p>
            <a:pPr>
              <a:buFont typeface="Wingdings" pitchFamily="2" charset="2"/>
              <a:buChar char="ü"/>
            </a:pPr>
            <a:r>
              <a:rPr lang="en-US" sz="4000" b="1" dirty="0" smtClean="0">
                <a:latin typeface="Times New Roman" pitchFamily="18" charset="0"/>
                <a:cs typeface="Times New Roman" pitchFamily="18" charset="0"/>
              </a:rPr>
              <a:t> Improve the school attendance</a:t>
            </a:r>
          </a:p>
          <a:p>
            <a:pPr>
              <a:buFont typeface="Wingdings" pitchFamily="2" charset="2"/>
              <a:buChar char="ü"/>
            </a:pPr>
            <a:r>
              <a:rPr lang="en-US" sz="4000" b="1" dirty="0" smtClean="0">
                <a:latin typeface="Times New Roman" pitchFamily="18" charset="0"/>
                <a:cs typeface="Times New Roman" pitchFamily="18" charset="0"/>
              </a:rPr>
              <a:t>Reduce school drop out.</a:t>
            </a:r>
          </a:p>
          <a:p>
            <a:pPr>
              <a:buFont typeface="Wingdings" pitchFamily="2" charset="2"/>
              <a:buChar char="ü"/>
            </a:pPr>
            <a:r>
              <a:rPr lang="en-US" sz="4000" b="1" dirty="0" smtClean="0">
                <a:latin typeface="Times New Roman" pitchFamily="18" charset="0"/>
                <a:cs typeface="Times New Roman" pitchFamily="18" charset="0"/>
              </a:rPr>
              <a:t>Beneficial impact on child’s nutrition.</a:t>
            </a:r>
          </a:p>
          <a:p>
            <a:r>
              <a:rPr lang="en-US" sz="4000" b="1" dirty="0" smtClean="0">
                <a:latin typeface="Times New Roman" pitchFamily="18" charset="0"/>
                <a:cs typeface="Times New Roman" pitchFamily="18" charset="0"/>
              </a:rPr>
              <a:t>Principles:</a:t>
            </a:r>
          </a:p>
          <a:p>
            <a:pPr>
              <a:buFont typeface="Wingdings" pitchFamily="2" charset="2"/>
              <a:buChar char="Ø"/>
            </a:pPr>
            <a:r>
              <a:rPr lang="en-US" sz="4000" b="1" dirty="0" smtClean="0">
                <a:latin typeface="Times New Roman" pitchFamily="18" charset="0"/>
                <a:cs typeface="Times New Roman" pitchFamily="18" charset="0"/>
              </a:rPr>
              <a:t> Supplement and not to substitute to the home diet.</a:t>
            </a:r>
          </a:p>
          <a:p>
            <a:pPr>
              <a:buFont typeface="Wingdings" pitchFamily="2" charset="2"/>
              <a:buChar char="Ø"/>
            </a:pPr>
            <a:r>
              <a:rPr lang="en-US" sz="4000" b="1" dirty="0" smtClean="0">
                <a:latin typeface="Times New Roman" pitchFamily="18" charset="0"/>
                <a:cs typeface="Times New Roman" pitchFamily="18" charset="0"/>
              </a:rPr>
              <a:t>Supply </a:t>
            </a:r>
            <a:r>
              <a:rPr lang="en-US" sz="4000" b="1" dirty="0" err="1" smtClean="0">
                <a:latin typeface="Times New Roman" pitchFamily="18" charset="0"/>
                <a:cs typeface="Times New Roman" pitchFamily="18" charset="0"/>
              </a:rPr>
              <a:t>atleast</a:t>
            </a:r>
            <a:r>
              <a:rPr lang="en-US" sz="4000" b="1" dirty="0" smtClean="0">
                <a:latin typeface="Times New Roman" pitchFamily="18" charset="0"/>
                <a:cs typeface="Times New Roman" pitchFamily="18" charset="0"/>
              </a:rPr>
              <a:t> 1/3 of the energy requirement and ½ of the protein needed.</a:t>
            </a:r>
          </a:p>
          <a:p>
            <a:pPr>
              <a:buFont typeface="Wingdings" pitchFamily="2" charset="2"/>
              <a:buChar char="Ø"/>
            </a:pPr>
            <a:r>
              <a:rPr lang="en-US" sz="4000" b="1" dirty="0" smtClean="0">
                <a:latin typeface="Times New Roman" pitchFamily="18" charset="0"/>
                <a:cs typeface="Times New Roman" pitchFamily="18" charset="0"/>
              </a:rPr>
              <a:t>The cost of meal should be reasonably low.</a:t>
            </a:r>
          </a:p>
          <a:p>
            <a:pPr>
              <a:buFont typeface="Wingdings" pitchFamily="2" charset="2"/>
              <a:buChar char="Ø"/>
            </a:pPr>
            <a:r>
              <a:rPr lang="en-US" sz="4000" b="1" dirty="0" smtClean="0">
                <a:latin typeface="Times New Roman" pitchFamily="18" charset="0"/>
                <a:cs typeface="Times New Roman" pitchFamily="18" charset="0"/>
              </a:rPr>
              <a:t>Meal prepared easily in schools, no complicating cooking procedures.</a:t>
            </a:r>
          </a:p>
          <a:p>
            <a:pPr>
              <a:buFont typeface="Wingdings" pitchFamily="2" charset="2"/>
              <a:buChar char="Ø"/>
            </a:pPr>
            <a:r>
              <a:rPr lang="en-US" sz="4000" b="1" dirty="0" smtClean="0">
                <a:latin typeface="Times New Roman" pitchFamily="18" charset="0"/>
                <a:cs typeface="Times New Roman" pitchFamily="18" charset="0"/>
              </a:rPr>
              <a:t>Locally available foods should be used.</a:t>
            </a:r>
          </a:p>
          <a:p>
            <a:pPr>
              <a:buFont typeface="Wingdings" pitchFamily="2" charset="2"/>
              <a:buChar char="Ø"/>
            </a:pPr>
            <a:r>
              <a:rPr lang="en-US" sz="4000" b="1" dirty="0" smtClean="0">
                <a:latin typeface="Times New Roman" pitchFamily="18" charset="0"/>
                <a:cs typeface="Times New Roman" pitchFamily="18" charset="0"/>
              </a:rPr>
              <a:t>The menu should be frequently changed.</a:t>
            </a:r>
          </a:p>
          <a:p>
            <a:pPr lvl="0">
              <a:buFont typeface="Wingdings" pitchFamily="2" charset="2"/>
              <a:buChar char="Ø"/>
            </a:pPr>
            <a:r>
              <a:rPr lang="en-US" sz="4000" b="1" dirty="0" smtClean="0">
                <a:latin typeface="Times New Roman" pitchFamily="18" charset="0"/>
                <a:cs typeface="Times New Roman" pitchFamily="18" charset="0"/>
              </a:rPr>
              <a:t>The meal should be hygienic quality</a:t>
            </a:r>
            <a:endParaRPr lang="en-IN" sz="4000" b="1" dirty="0" smtClean="0">
              <a:latin typeface="Times New Roman" pitchFamily="18" charset="0"/>
              <a:cs typeface="Times New Roman" pitchFamily="18" charset="0"/>
            </a:endParaRPr>
          </a:p>
          <a:p>
            <a:pPr>
              <a:buFont typeface="Wingdings" pitchFamily="2" charset="2"/>
              <a:buChar char="Ø"/>
            </a:pPr>
            <a:endParaRPr lang="en-US" dirty="0" smtClean="0"/>
          </a:p>
        </p:txBody>
      </p:sp>
    </p:spTree>
    <p:extLst>
      <p:ext uri="{BB962C8B-B14F-4D97-AF65-F5344CB8AC3E}">
        <p14:creationId xmlns:p14="http://schemas.microsoft.com/office/powerpoint/2010/main" val="322184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Black" pitchFamily="34" charset="0"/>
              </a:rPr>
              <a:t>Introduction</a:t>
            </a:r>
            <a:endParaRPr lang="en-US" dirty="0">
              <a:solidFill>
                <a:srgbClr val="0070C0"/>
              </a:solidFill>
              <a:latin typeface="Arial Black" pitchFamily="34" charset="0"/>
            </a:endParaRPr>
          </a:p>
        </p:txBody>
      </p:sp>
      <p:sp>
        <p:nvSpPr>
          <p:cNvPr id="3" name="Content Placeholder 2"/>
          <p:cNvSpPr>
            <a:spLocks noGrp="1"/>
          </p:cNvSpPr>
          <p:nvPr>
            <p:ph idx="1"/>
          </p:nvPr>
        </p:nvSpPr>
        <p:spPr>
          <a:xfrm>
            <a:off x="152400" y="1828800"/>
            <a:ext cx="8763000" cy="3352800"/>
          </a:xfrm>
        </p:spPr>
        <p:txBody>
          <a:bodyPr>
            <a:normAutofit/>
          </a:bodyPr>
          <a:lstStyle/>
          <a:p>
            <a:pPr algn="just"/>
            <a:r>
              <a:rPr lang="en-US" sz="3600" b="1" dirty="0" smtClean="0"/>
              <a:t>Main aim is to improve nutritional status in targeted groups.</a:t>
            </a:r>
            <a:endParaRPr lang="en-US" sz="3600" b="1" dirty="0"/>
          </a:p>
          <a:p>
            <a:pPr algn="just"/>
            <a:r>
              <a:rPr lang="en-US" sz="3600" b="1" dirty="0" smtClean="0"/>
              <a:t>And to overcome specific diseases to combat malnutrition.</a:t>
            </a:r>
            <a:endParaRPr lang="en-US" sz="3600" b="1" dirty="0"/>
          </a:p>
          <a:p>
            <a:pPr algn="just"/>
            <a:endParaRPr lang="en-US" sz="2800" dirty="0"/>
          </a:p>
        </p:txBody>
      </p:sp>
    </p:spTree>
    <p:extLst>
      <p:ext uri="{BB962C8B-B14F-4D97-AF65-F5344CB8AC3E}">
        <p14:creationId xmlns:p14="http://schemas.microsoft.com/office/powerpoint/2010/main" val="4128151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normAutofit/>
          </a:bodyPr>
          <a:lstStyle/>
          <a:p>
            <a:pPr>
              <a:buNone/>
            </a:pPr>
            <a:r>
              <a:rPr lang="en-US" dirty="0" smtClean="0"/>
              <a:t>Beneficiaries:</a:t>
            </a:r>
          </a:p>
          <a:p>
            <a:pPr>
              <a:buNone/>
            </a:pPr>
            <a:r>
              <a:rPr lang="en-US" dirty="0" smtClean="0"/>
              <a:t>     All children of primary and upper primary classes attending.</a:t>
            </a:r>
          </a:p>
          <a:p>
            <a:pPr>
              <a:buFont typeface="Wingdings" pitchFamily="2" charset="2"/>
              <a:buChar char="Ø"/>
            </a:pPr>
            <a:r>
              <a:rPr lang="en-US" dirty="0" smtClean="0"/>
              <a:t> Govt. Schools</a:t>
            </a:r>
          </a:p>
          <a:p>
            <a:pPr>
              <a:buFont typeface="Wingdings" pitchFamily="2" charset="2"/>
              <a:buChar char="Ø"/>
            </a:pPr>
            <a:r>
              <a:rPr lang="en-US" dirty="0" smtClean="0"/>
              <a:t>Govt. aided </a:t>
            </a:r>
            <a:r>
              <a:rPr lang="en-US" dirty="0" err="1" smtClean="0"/>
              <a:t>schoosl</a:t>
            </a:r>
            <a:endParaRPr lang="en-US" dirty="0" smtClean="0"/>
          </a:p>
          <a:p>
            <a:pPr>
              <a:buFont typeface="Wingdings" pitchFamily="2" charset="2"/>
              <a:buChar char="Ø"/>
            </a:pPr>
            <a:r>
              <a:rPr lang="en-US" dirty="0" smtClean="0"/>
              <a:t>Local body schools</a:t>
            </a:r>
          </a:p>
          <a:p>
            <a:pPr>
              <a:buFont typeface="Wingdings" pitchFamily="2" charset="2"/>
              <a:buChar char="Ø"/>
            </a:pPr>
            <a:r>
              <a:rPr lang="en-US" dirty="0" smtClean="0"/>
              <a:t>Education guarantee schemes</a:t>
            </a:r>
          </a:p>
        </p:txBody>
      </p:sp>
    </p:spTree>
    <p:extLst>
      <p:ext uri="{BB962C8B-B14F-4D97-AF65-F5344CB8AC3E}">
        <p14:creationId xmlns:p14="http://schemas.microsoft.com/office/powerpoint/2010/main" val="3221840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normAutofit/>
          </a:bodyPr>
          <a:lstStyle/>
          <a:p>
            <a:r>
              <a:rPr lang="en-US" dirty="0" smtClean="0"/>
              <a:t>The </a:t>
            </a:r>
            <a:r>
              <a:rPr lang="en-US" dirty="0"/>
              <a:t>Central Government supplies the full requirement of food grains for the </a:t>
            </a:r>
            <a:r>
              <a:rPr lang="en-US" dirty="0" err="1"/>
              <a:t>programme</a:t>
            </a:r>
            <a:r>
              <a:rPr lang="en-US" dirty="0"/>
              <a:t> free of cost</a:t>
            </a:r>
            <a:r>
              <a:rPr lang="en-US" dirty="0" smtClean="0"/>
              <a:t>.</a:t>
            </a:r>
          </a:p>
          <a:p>
            <a:r>
              <a:rPr lang="en-US" dirty="0" smtClean="0"/>
              <a:t> </a:t>
            </a:r>
            <a:r>
              <a:rPr lang="en-US" dirty="0"/>
              <a:t>For its implementation in rural areas, </a:t>
            </a:r>
            <a:r>
              <a:rPr lang="en-US" dirty="0" err="1"/>
              <a:t>Panchayats</a:t>
            </a:r>
            <a:r>
              <a:rPr lang="en-US" dirty="0"/>
              <a:t> and </a:t>
            </a:r>
            <a:r>
              <a:rPr lang="en-US" dirty="0" err="1"/>
              <a:t>Nagarpalikas</a:t>
            </a:r>
            <a:r>
              <a:rPr lang="en-US" dirty="0"/>
              <a:t> are also involved or setting up of necessary infrastructure for preparing cooked food</a:t>
            </a:r>
            <a:r>
              <a:rPr lang="en-US" dirty="0" smtClean="0"/>
              <a:t>.</a:t>
            </a:r>
          </a:p>
          <a:p>
            <a:endParaRPr lang="en-US" dirty="0"/>
          </a:p>
        </p:txBody>
      </p:sp>
    </p:spTree>
    <p:extLst>
      <p:ext uri="{BB962C8B-B14F-4D97-AF65-F5344CB8AC3E}">
        <p14:creationId xmlns:p14="http://schemas.microsoft.com/office/powerpoint/2010/main" val="3536925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86800" cy="5029200"/>
          </a:xfrm>
        </p:spPr>
        <p:txBody>
          <a:bodyPr>
            <a:normAutofit fontScale="92500" lnSpcReduction="10000"/>
          </a:bodyPr>
          <a:lstStyle/>
          <a:p>
            <a:pPr algn="just"/>
            <a:r>
              <a:rPr lang="en-US" dirty="0"/>
              <a:t> For this purpose NGOs, women's group and parent-teacher councils can be </a:t>
            </a:r>
            <a:r>
              <a:rPr lang="en-US" dirty="0" err="1"/>
              <a:t>utilised</a:t>
            </a:r>
            <a:r>
              <a:rPr lang="en-US" dirty="0"/>
              <a:t>. </a:t>
            </a:r>
          </a:p>
          <a:p>
            <a:pPr algn="just"/>
            <a:r>
              <a:rPr lang="en-US" dirty="0"/>
              <a:t>The total charges for cooking, supervision and kitchen are eligible for assistance under Poverty Alleviation </a:t>
            </a:r>
            <a:r>
              <a:rPr lang="en-US" dirty="0" err="1"/>
              <a:t>Programme</a:t>
            </a:r>
            <a:r>
              <a:rPr lang="en-US" dirty="0"/>
              <a:t>.</a:t>
            </a:r>
          </a:p>
          <a:p>
            <a:pPr algn="just"/>
            <a:r>
              <a:rPr lang="en-US" dirty="0"/>
              <a:t> In several states, supplementary feeding was assisted by food supplies from Cooperation for American Relief Everywhere (CARE) and World Food </a:t>
            </a:r>
            <a:r>
              <a:rPr lang="en-US" dirty="0" err="1"/>
              <a:t>Programme</a:t>
            </a:r>
            <a:r>
              <a:rPr lang="en-US" dirty="0"/>
              <a:t> (WFP). </a:t>
            </a:r>
          </a:p>
          <a:p>
            <a:pPr algn="just"/>
            <a:r>
              <a:rPr lang="en-US" dirty="0"/>
              <a:t>There are problems of administration and quality of food that have affected the </a:t>
            </a:r>
            <a:r>
              <a:rPr lang="en-US" dirty="0" err="1"/>
              <a:t>programme</a:t>
            </a:r>
            <a:r>
              <a:rPr lang="en-US" dirty="0"/>
              <a:t> outcomes.</a:t>
            </a:r>
          </a:p>
          <a:p>
            <a:pPr algn="just"/>
            <a:endParaRPr lang="en-US" dirty="0"/>
          </a:p>
        </p:txBody>
      </p:sp>
    </p:spTree>
    <p:extLst>
      <p:ext uri="{BB962C8B-B14F-4D97-AF65-F5344CB8AC3E}">
        <p14:creationId xmlns:p14="http://schemas.microsoft.com/office/powerpoint/2010/main" val="912667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WHEAT BASED SUPPLEMENTARY NUTRITION PROGRAMME </a:t>
            </a:r>
          </a:p>
        </p:txBody>
      </p:sp>
      <p:sp>
        <p:nvSpPr>
          <p:cNvPr id="3" name="Content Placeholder 2"/>
          <p:cNvSpPr>
            <a:spLocks noGrp="1"/>
          </p:cNvSpPr>
          <p:nvPr>
            <p:ph idx="1"/>
          </p:nvPr>
        </p:nvSpPr>
        <p:spPr>
          <a:xfrm>
            <a:off x="457200" y="1600200"/>
            <a:ext cx="8458200" cy="5029200"/>
          </a:xfrm>
        </p:spPr>
        <p:txBody>
          <a:bodyPr>
            <a:normAutofit fontScale="92500" lnSpcReduction="20000"/>
          </a:bodyPr>
          <a:lstStyle/>
          <a:p>
            <a:pPr lvl="0" algn="just"/>
            <a:r>
              <a:rPr lang="en-US" dirty="0" smtClean="0"/>
              <a:t>A </a:t>
            </a:r>
            <a:r>
              <a:rPr lang="en-US" dirty="0"/>
              <a:t>centrally sponsored </a:t>
            </a:r>
            <a:r>
              <a:rPr lang="en-US" dirty="0" err="1"/>
              <a:t>programme</a:t>
            </a:r>
            <a:r>
              <a:rPr lang="en-US" dirty="0"/>
              <a:t> was introduced in </a:t>
            </a:r>
            <a:r>
              <a:rPr lang="en-US" dirty="0" smtClean="0"/>
              <a:t>1986.</a:t>
            </a:r>
          </a:p>
          <a:p>
            <a:pPr lvl="0" algn="just"/>
            <a:r>
              <a:rPr lang="en-US" dirty="0" err="1" smtClean="0"/>
              <a:t>Implimented</a:t>
            </a:r>
            <a:r>
              <a:rPr lang="en-US" dirty="0" smtClean="0"/>
              <a:t> by the Ministry of Women &amp; Child Development.</a:t>
            </a:r>
          </a:p>
          <a:p>
            <a:pPr lvl="0" algn="just"/>
            <a:r>
              <a:rPr lang="en-US" dirty="0" smtClean="0"/>
              <a:t>This </a:t>
            </a:r>
            <a:r>
              <a:rPr lang="en-US" dirty="0" err="1"/>
              <a:t>programme</a:t>
            </a:r>
            <a:r>
              <a:rPr lang="en-US" dirty="0"/>
              <a:t> follow the norms of SNP or of the nutrition component of the ICDS. </a:t>
            </a:r>
            <a:endParaRPr lang="en-US" dirty="0" smtClean="0"/>
          </a:p>
          <a:p>
            <a:pPr>
              <a:buNone/>
            </a:pPr>
            <a:r>
              <a:rPr lang="en-US" dirty="0" smtClean="0"/>
              <a:t>Beneficiaries:</a:t>
            </a:r>
          </a:p>
          <a:p>
            <a:pPr>
              <a:buFont typeface="Wingdings" pitchFamily="2" charset="2"/>
              <a:buChar char="Ø"/>
            </a:pPr>
            <a:r>
              <a:rPr lang="en-US" dirty="0" smtClean="0"/>
              <a:t>Child below 6 years of age and expectant /lactating </a:t>
            </a:r>
            <a:r>
              <a:rPr lang="en-US" dirty="0" err="1" smtClean="0"/>
              <a:t>womenfrom</a:t>
            </a:r>
            <a:r>
              <a:rPr lang="en-US" dirty="0" smtClean="0"/>
              <a:t> disadvantaged section.</a:t>
            </a:r>
          </a:p>
          <a:p>
            <a:pPr>
              <a:buNone/>
            </a:pPr>
            <a:r>
              <a:rPr lang="en-US" dirty="0" smtClean="0"/>
              <a:t>Services:</a:t>
            </a:r>
          </a:p>
          <a:p>
            <a:pPr>
              <a:buFont typeface="Wingdings" pitchFamily="2" charset="2"/>
              <a:buChar char="Ø"/>
            </a:pPr>
            <a:r>
              <a:rPr lang="en-US" dirty="0" smtClean="0"/>
              <a:t>Providing nutritious/ energy food to the beneficiaries.</a:t>
            </a:r>
          </a:p>
          <a:p>
            <a:pPr>
              <a:buFont typeface="Wingdings" pitchFamily="2" charset="2"/>
              <a:buChar char="Ø"/>
            </a:pPr>
            <a:endParaRPr lang="en-US" dirty="0" smtClean="0"/>
          </a:p>
          <a:p>
            <a:pPr algn="just"/>
            <a:endParaRPr lang="en-US" dirty="0"/>
          </a:p>
        </p:txBody>
      </p:sp>
    </p:spTree>
    <p:extLst>
      <p:ext uri="{BB962C8B-B14F-4D97-AF65-F5344CB8AC3E}">
        <p14:creationId xmlns:p14="http://schemas.microsoft.com/office/powerpoint/2010/main" val="2483473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5029200"/>
          </a:xfrm>
        </p:spPr>
        <p:txBody>
          <a:bodyPr>
            <a:normAutofit/>
          </a:bodyPr>
          <a:lstStyle/>
          <a:p>
            <a:pPr lvl="0" algn="just"/>
            <a:r>
              <a:rPr lang="en-US" dirty="0" smtClean="0"/>
              <a:t>This </a:t>
            </a:r>
            <a:r>
              <a:rPr lang="en-US" dirty="0" err="1"/>
              <a:t>programme</a:t>
            </a:r>
            <a:r>
              <a:rPr lang="en-US" dirty="0"/>
              <a:t> follow the norms of SNP or of the nutrition component of the ICDS. </a:t>
            </a:r>
            <a:endParaRPr lang="en-US" dirty="0" smtClean="0"/>
          </a:p>
          <a:p>
            <a:pPr lvl="0" algn="just"/>
            <a:r>
              <a:rPr lang="en-US" dirty="0" smtClean="0"/>
              <a:t>Central </a:t>
            </a:r>
            <a:r>
              <a:rPr lang="en-US" dirty="0"/>
              <a:t>Assistance for the </a:t>
            </a:r>
            <a:r>
              <a:rPr lang="en-US" dirty="0" err="1"/>
              <a:t>programme</a:t>
            </a:r>
            <a:r>
              <a:rPr lang="en-US" dirty="0"/>
              <a:t> consist of supply of free wheat and supportive costs for other ingredients, cooking, transport etc. </a:t>
            </a:r>
          </a:p>
          <a:p>
            <a:pPr algn="just"/>
            <a:endParaRPr lang="en-US" dirty="0"/>
          </a:p>
        </p:txBody>
      </p:sp>
    </p:spTree>
    <p:extLst>
      <p:ext uri="{BB962C8B-B14F-4D97-AF65-F5344CB8AC3E}">
        <p14:creationId xmlns:p14="http://schemas.microsoft.com/office/powerpoint/2010/main" val="248347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solidFill>
                  <a:srgbClr val="7030A0"/>
                </a:solidFill>
              </a:rPr>
              <a:t>TAMIL NADU INTEGRATED NUTRITION PROGRAMME </a:t>
            </a:r>
          </a:p>
        </p:txBody>
      </p:sp>
      <p:sp>
        <p:nvSpPr>
          <p:cNvPr id="3" name="Content Placeholder 2"/>
          <p:cNvSpPr>
            <a:spLocks noGrp="1"/>
          </p:cNvSpPr>
          <p:nvPr>
            <p:ph idx="1"/>
          </p:nvPr>
        </p:nvSpPr>
        <p:spPr>
          <a:xfrm>
            <a:off x="381000" y="1600200"/>
            <a:ext cx="8534400" cy="4953000"/>
          </a:xfrm>
        </p:spPr>
        <p:txBody>
          <a:bodyPr>
            <a:normAutofit fontScale="92500" lnSpcReduction="20000"/>
          </a:bodyPr>
          <a:lstStyle/>
          <a:p>
            <a:pPr lvl="0"/>
            <a:r>
              <a:rPr lang="en-US" dirty="0" smtClean="0"/>
              <a:t>The Tamil Nadu Integrated Nutrition Project was started in 1980 targeting at 6-36 months old children, and pregnant and lactating women. </a:t>
            </a:r>
          </a:p>
          <a:p>
            <a:pPr marL="0" lvl="0" indent="0">
              <a:buNone/>
            </a:pPr>
            <a:r>
              <a:rPr lang="en-US" dirty="0" smtClean="0"/>
              <a:t>TINP aimed for: </a:t>
            </a:r>
            <a:br>
              <a:rPr lang="en-US" dirty="0" smtClean="0"/>
            </a:br>
            <a:r>
              <a:rPr lang="en-US" dirty="0" smtClean="0"/>
              <a:t/>
            </a:r>
            <a:br>
              <a:rPr lang="en-US" dirty="0" smtClean="0"/>
            </a:br>
            <a:r>
              <a:rPr lang="en-US" dirty="0" smtClean="0"/>
              <a:t>To reduced malnutrition </a:t>
            </a:r>
            <a:r>
              <a:rPr lang="en-US" dirty="0" err="1" smtClean="0"/>
              <a:t>upto</a:t>
            </a:r>
            <a:r>
              <a:rPr lang="en-US" dirty="0" smtClean="0"/>
              <a:t> 50% among children under 4 years of age;</a:t>
            </a:r>
            <a:br>
              <a:rPr lang="en-US" dirty="0" smtClean="0"/>
            </a:br>
            <a:r>
              <a:rPr lang="en-US" dirty="0" smtClean="0"/>
              <a:t>To reduce infant mortality by 25%;</a:t>
            </a:r>
            <a:br>
              <a:rPr lang="en-US" dirty="0" smtClean="0"/>
            </a:br>
            <a:r>
              <a:rPr lang="en-US" dirty="0" smtClean="0"/>
              <a:t>To reduce Vitamin A deficiency in the under 5 year from about 27% to 5%; and</a:t>
            </a:r>
            <a:br>
              <a:rPr lang="en-US" dirty="0" smtClean="0"/>
            </a:br>
            <a:r>
              <a:rPr lang="en-US" dirty="0" smtClean="0"/>
              <a:t>To reduce ammonia in pregnant and nursing women from about 55% to about 20%. </a:t>
            </a:r>
          </a:p>
          <a:p>
            <a:endParaRPr lang="en-US" dirty="0"/>
          </a:p>
        </p:txBody>
      </p:sp>
    </p:spTree>
    <p:extLst>
      <p:ext uri="{BB962C8B-B14F-4D97-AF65-F5344CB8AC3E}">
        <p14:creationId xmlns:p14="http://schemas.microsoft.com/office/powerpoint/2010/main" val="3237583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This project has four major components</a:t>
            </a:r>
            <a:r>
              <a:rPr lang="en-US" dirty="0" smtClean="0"/>
              <a:t>:</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lvl="0" indent="0">
              <a:buNone/>
            </a:pPr>
            <a:r>
              <a:rPr lang="en-US" sz="4400" dirty="0" smtClean="0"/>
              <a:t>1</a:t>
            </a:r>
            <a:r>
              <a:rPr lang="en-US" sz="4400" dirty="0"/>
              <a:t>. Nutrition services,</a:t>
            </a:r>
            <a:br>
              <a:rPr lang="en-US" sz="4400" dirty="0"/>
            </a:br>
            <a:r>
              <a:rPr lang="en-US" sz="4400" dirty="0"/>
              <a:t>2. Health services, </a:t>
            </a:r>
            <a:br>
              <a:rPr lang="en-US" sz="4400" dirty="0"/>
            </a:br>
            <a:r>
              <a:rPr lang="en-US" sz="4400" dirty="0"/>
              <a:t>3. Communication, and</a:t>
            </a:r>
            <a:br>
              <a:rPr lang="en-US" sz="4400" dirty="0"/>
            </a:br>
            <a:r>
              <a:rPr lang="en-US" sz="4400" dirty="0"/>
              <a:t>4. Monitoring and evaluation. </a:t>
            </a:r>
          </a:p>
          <a:p>
            <a:pPr marL="0" indent="0">
              <a:buNone/>
            </a:pPr>
            <a:endParaRPr lang="en-US" sz="4400" dirty="0"/>
          </a:p>
        </p:txBody>
      </p:sp>
    </p:spTree>
    <p:extLst>
      <p:ext uri="{BB962C8B-B14F-4D97-AF65-F5344CB8AC3E}">
        <p14:creationId xmlns:p14="http://schemas.microsoft.com/office/powerpoint/2010/main" val="1380986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
            <a:ext cx="8229600" cy="1143000"/>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0" y="914400"/>
            <a:ext cx="9144000" cy="5943600"/>
          </a:xfrm>
        </p:spPr>
        <p:txBody>
          <a:bodyPr>
            <a:noAutofit/>
          </a:bodyPr>
          <a:lstStyle/>
          <a:p>
            <a:pPr lvl="0"/>
            <a:r>
              <a:rPr lang="en-US" sz="2800" dirty="0"/>
              <a:t>TINP-II was designed to cover in a phased manner. 316 of the total 385 rural blocks in Tamil Nadu. The Goals of the </a:t>
            </a:r>
            <a:r>
              <a:rPr lang="en-US" sz="2800" dirty="0" err="1"/>
              <a:t>programme</a:t>
            </a:r>
            <a:r>
              <a:rPr lang="en-US" sz="2800" dirty="0"/>
              <a:t> were: </a:t>
            </a:r>
            <a:br>
              <a:rPr lang="en-US" sz="2800" dirty="0"/>
            </a:br>
            <a:r>
              <a:rPr lang="en-US" sz="2800" dirty="0"/>
              <a:t/>
            </a:r>
            <a:br>
              <a:rPr lang="en-US" sz="2800" dirty="0"/>
            </a:br>
            <a:r>
              <a:rPr lang="en-US" sz="2800" dirty="0"/>
              <a:t>1) To increase the proportion of children classified as "nutritionally normal" by 50% in new and 35% in TINP-II areas; </a:t>
            </a:r>
            <a:br>
              <a:rPr lang="en-US" sz="2800" dirty="0"/>
            </a:br>
            <a:r>
              <a:rPr lang="en-US" sz="2800" dirty="0"/>
              <a:t>2) To reduce the infant mortality to 55% per 1000 live births; and</a:t>
            </a:r>
            <a:br>
              <a:rPr lang="en-US" sz="2800" dirty="0"/>
            </a:br>
            <a:r>
              <a:rPr lang="en-US" sz="2800" dirty="0"/>
              <a:t>3) To 50% reduction in incidence of low birth weight. </a:t>
            </a:r>
            <a:br>
              <a:rPr lang="en-US" sz="2800" dirty="0"/>
            </a:br>
            <a:r>
              <a:rPr lang="en-US" sz="2800" dirty="0"/>
              <a:t/>
            </a:r>
            <a:br>
              <a:rPr lang="en-US" sz="2800" dirty="0"/>
            </a:br>
            <a:r>
              <a:rPr lang="en-US" sz="2800" dirty="0"/>
              <a:t>The projects are assisted by World Bank and with the goal of </a:t>
            </a:r>
            <a:r>
              <a:rPr lang="en-US" sz="2800" dirty="0" err="1"/>
              <a:t>universalisation</a:t>
            </a:r>
            <a:r>
              <a:rPr lang="en-US" sz="2800" dirty="0"/>
              <a:t> of ICDs all the TINP blocks will be converted to ICDs blocks. </a:t>
            </a:r>
          </a:p>
          <a:p>
            <a:endParaRPr lang="en-US" sz="2800" dirty="0"/>
          </a:p>
        </p:txBody>
      </p:sp>
    </p:spTree>
    <p:extLst>
      <p:ext uri="{BB962C8B-B14F-4D97-AF65-F5344CB8AC3E}">
        <p14:creationId xmlns:p14="http://schemas.microsoft.com/office/powerpoint/2010/main" val="1144753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NATIONAL </a:t>
            </a:r>
            <a:r>
              <a:rPr lang="en-US" b="1" dirty="0" smtClean="0">
                <a:solidFill>
                  <a:srgbClr val="7030A0"/>
                </a:solidFill>
              </a:rPr>
              <a:t>NUTRITIONAL </a:t>
            </a:r>
            <a:r>
              <a:rPr lang="en-US" b="1" dirty="0">
                <a:solidFill>
                  <a:srgbClr val="7030A0"/>
                </a:solidFill>
              </a:rPr>
              <a:t>ANEMIA PROPHYLAXIS PROGRAMME </a:t>
            </a:r>
          </a:p>
        </p:txBody>
      </p:sp>
      <p:sp>
        <p:nvSpPr>
          <p:cNvPr id="3" name="Content Placeholder 2"/>
          <p:cNvSpPr>
            <a:spLocks noGrp="1"/>
          </p:cNvSpPr>
          <p:nvPr>
            <p:ph idx="1"/>
          </p:nvPr>
        </p:nvSpPr>
        <p:spPr>
          <a:xfrm>
            <a:off x="0" y="1447800"/>
            <a:ext cx="9144000" cy="5410200"/>
          </a:xfrm>
        </p:spPr>
        <p:txBody>
          <a:bodyPr>
            <a:normAutofit lnSpcReduction="10000"/>
          </a:bodyPr>
          <a:lstStyle/>
          <a:p>
            <a:pPr lvl="0"/>
            <a:r>
              <a:rPr lang="en-US" dirty="0" smtClean="0"/>
              <a:t>Available </a:t>
            </a:r>
            <a:r>
              <a:rPr lang="en-US" dirty="0"/>
              <a:t>studies on prevalence of nutritional anemia in India </a:t>
            </a:r>
            <a:r>
              <a:rPr lang="en-US" dirty="0" smtClean="0"/>
              <a:t>shows that, </a:t>
            </a:r>
          </a:p>
          <a:p>
            <a:pPr lvl="0"/>
            <a:r>
              <a:rPr lang="en-US" dirty="0" smtClean="0"/>
              <a:t>65</a:t>
            </a:r>
            <a:r>
              <a:rPr lang="en-US" dirty="0"/>
              <a:t>% infant and toddlers, </a:t>
            </a:r>
            <a:endParaRPr lang="en-US" dirty="0" smtClean="0"/>
          </a:p>
          <a:p>
            <a:pPr lvl="0"/>
            <a:r>
              <a:rPr lang="en-US" dirty="0" smtClean="0"/>
              <a:t>60</a:t>
            </a:r>
            <a:r>
              <a:rPr lang="en-US" dirty="0"/>
              <a:t>% 1-6 years of age, </a:t>
            </a:r>
            <a:endParaRPr lang="en-US" dirty="0" smtClean="0"/>
          </a:p>
          <a:p>
            <a:pPr lvl="0"/>
            <a:r>
              <a:rPr lang="en-US" dirty="0" smtClean="0"/>
              <a:t>88</a:t>
            </a:r>
            <a:r>
              <a:rPr lang="en-US" dirty="0"/>
              <a:t>% adolescent girls (3.3% has hemoglobin &lt;7 gm./dl; severe anemia) and </a:t>
            </a:r>
            <a:endParaRPr lang="en-US" dirty="0" smtClean="0"/>
          </a:p>
          <a:p>
            <a:pPr lvl="0"/>
            <a:r>
              <a:rPr lang="en-US" dirty="0" smtClean="0"/>
              <a:t>85</a:t>
            </a:r>
            <a:r>
              <a:rPr lang="en-US" dirty="0"/>
              <a:t>% pregnant women (9.9% having severe </a:t>
            </a:r>
            <a:r>
              <a:rPr lang="en-US" dirty="0" smtClean="0"/>
              <a:t>anemia). </a:t>
            </a:r>
          </a:p>
          <a:p>
            <a:pPr lvl="0"/>
            <a:r>
              <a:rPr lang="en-US" dirty="0" smtClean="0"/>
              <a:t>The </a:t>
            </a:r>
            <a:r>
              <a:rPr lang="en-US" dirty="0"/>
              <a:t>prevalence of anemia was marginally higher in lactating women as compared to pregnancy. </a:t>
            </a:r>
            <a:endParaRPr lang="en-US" dirty="0" smtClean="0"/>
          </a:p>
          <a:p>
            <a:pPr lvl="0"/>
            <a:r>
              <a:rPr lang="en-US" dirty="0" smtClean="0"/>
              <a:t>The </a:t>
            </a:r>
            <a:r>
              <a:rPr lang="en-US" dirty="0"/>
              <a:t>commonest is iron deficiency anemia. </a:t>
            </a:r>
          </a:p>
          <a:p>
            <a:endParaRPr lang="en-US" dirty="0"/>
          </a:p>
        </p:txBody>
      </p:sp>
    </p:spTree>
    <p:extLst>
      <p:ext uri="{BB962C8B-B14F-4D97-AF65-F5344CB8AC3E}">
        <p14:creationId xmlns:p14="http://schemas.microsoft.com/office/powerpoint/2010/main" val="366114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248400"/>
          </a:xfrm>
        </p:spPr>
        <p:txBody>
          <a:bodyPr>
            <a:normAutofit fontScale="70000" lnSpcReduction="20000"/>
          </a:bodyPr>
          <a:lstStyle/>
          <a:p>
            <a:pPr lvl="0" algn="just"/>
            <a:r>
              <a:rPr lang="en-US" dirty="0" smtClean="0"/>
              <a:t>This </a:t>
            </a:r>
            <a:r>
              <a:rPr lang="en-US" dirty="0" err="1"/>
              <a:t>programme</a:t>
            </a:r>
            <a:r>
              <a:rPr lang="en-US" dirty="0"/>
              <a:t> was launched </a:t>
            </a:r>
            <a:r>
              <a:rPr lang="en-US" dirty="0" smtClean="0"/>
              <a:t>in </a:t>
            </a:r>
            <a:r>
              <a:rPr lang="en-US" dirty="0"/>
              <a:t>1970 </a:t>
            </a:r>
            <a:r>
              <a:rPr lang="en-US" dirty="0" smtClean="0"/>
              <a:t>by Ministry of Health and Family Welfare </a:t>
            </a:r>
          </a:p>
          <a:p>
            <a:pPr lvl="0" algn="just">
              <a:buNone/>
            </a:pPr>
            <a:r>
              <a:rPr lang="en-US" b="1" dirty="0" smtClean="0"/>
              <a:t>Objective</a:t>
            </a:r>
          </a:p>
          <a:p>
            <a:pPr lvl="0" algn="just"/>
            <a:r>
              <a:rPr lang="en-US" dirty="0" smtClean="0"/>
              <a:t>to </a:t>
            </a:r>
            <a:r>
              <a:rPr lang="en-US" dirty="0"/>
              <a:t>prevent nutritional anemia in mothers and </a:t>
            </a:r>
            <a:r>
              <a:rPr lang="en-US" dirty="0" smtClean="0"/>
              <a:t>children</a:t>
            </a:r>
          </a:p>
          <a:p>
            <a:pPr lvl="0" algn="just"/>
            <a:r>
              <a:rPr lang="en-US" dirty="0" smtClean="0"/>
              <a:t>To assess  prevalence, Give treatment, Give prophylaxis, Monitoring and education</a:t>
            </a:r>
          </a:p>
          <a:p>
            <a:pPr>
              <a:buNone/>
            </a:pPr>
            <a:r>
              <a:rPr lang="en-US" b="1" dirty="0" smtClean="0"/>
              <a:t>Beneficiaries:</a:t>
            </a:r>
          </a:p>
          <a:p>
            <a:pPr>
              <a:buFont typeface="Wingdings" pitchFamily="2" charset="2"/>
              <a:buChar char="Ø"/>
            </a:pPr>
            <a:r>
              <a:rPr lang="en-US" dirty="0" smtClean="0"/>
              <a:t> Children 1-5 years of age</a:t>
            </a:r>
          </a:p>
          <a:p>
            <a:pPr>
              <a:buFont typeface="Wingdings" pitchFamily="2" charset="2"/>
              <a:buChar char="Ø"/>
            </a:pPr>
            <a:r>
              <a:rPr lang="en-US" dirty="0" smtClean="0"/>
              <a:t>Expecting and lactating mother</a:t>
            </a:r>
          </a:p>
          <a:p>
            <a:pPr>
              <a:buFont typeface="Wingdings" pitchFamily="2" charset="2"/>
              <a:buChar char="Ø"/>
            </a:pPr>
            <a:r>
              <a:rPr lang="en-US" dirty="0" smtClean="0"/>
              <a:t>Family planning acceptors</a:t>
            </a:r>
          </a:p>
          <a:p>
            <a:pPr lvl="0" algn="just"/>
            <a:r>
              <a:rPr lang="en-US" dirty="0" smtClean="0"/>
              <a:t>Under </a:t>
            </a:r>
            <a:r>
              <a:rPr lang="en-US" dirty="0"/>
              <a:t>this </a:t>
            </a:r>
            <a:r>
              <a:rPr lang="en-US" dirty="0" err="1"/>
              <a:t>programme</a:t>
            </a:r>
            <a:r>
              <a:rPr lang="en-US" dirty="0"/>
              <a:t>, the expected and nursing mothers as well as acceptors of family planning are given one tablet of iron and folic acid containing 60 mg elementary iron which was raised to 100 mg elementary iron, however folic acid content remained same (0.5 mg of folic acid) and </a:t>
            </a:r>
            <a:endParaRPr lang="en-US" dirty="0" smtClean="0"/>
          </a:p>
          <a:p>
            <a:pPr lvl="0" algn="just"/>
            <a:r>
              <a:rPr lang="en-US" dirty="0" smtClean="0"/>
              <a:t>children </a:t>
            </a:r>
            <a:r>
              <a:rPr lang="en-US" dirty="0"/>
              <a:t>in the age group of 1-5 years are given one tablet of iron containing 20 mg elementary iron (60 mg of ferrous </a:t>
            </a:r>
            <a:r>
              <a:rPr lang="en-US" dirty="0" err="1"/>
              <a:t>sulphate</a:t>
            </a:r>
            <a:r>
              <a:rPr lang="en-US" dirty="0"/>
              <a:t> and 0.1 mg of folic acid) daily for a period of 100 days. </a:t>
            </a:r>
            <a:endParaRPr lang="en-US" dirty="0" smtClean="0"/>
          </a:p>
          <a:p>
            <a:pPr algn="just"/>
            <a:endParaRPr lang="en-US" dirty="0"/>
          </a:p>
        </p:txBody>
      </p:sp>
    </p:spTree>
    <p:extLst>
      <p:ext uri="{BB962C8B-B14F-4D97-AF65-F5344CB8AC3E}">
        <p14:creationId xmlns:p14="http://schemas.microsoft.com/office/powerpoint/2010/main" val="205410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accent6">
                    <a:lumMod val="50000"/>
                  </a:schemeClr>
                </a:solidFill>
                <a:latin typeface="Algerian" pitchFamily="82" charset="0"/>
              </a:rPr>
              <a:t>List of Nutritional </a:t>
            </a:r>
            <a:r>
              <a:rPr lang="en-US" sz="3600" dirty="0" err="1" smtClean="0">
                <a:solidFill>
                  <a:schemeClr val="accent6">
                    <a:lumMod val="50000"/>
                  </a:schemeClr>
                </a:solidFill>
                <a:latin typeface="Algerian" pitchFamily="82" charset="0"/>
              </a:rPr>
              <a:t>Programmes</a:t>
            </a:r>
            <a:r>
              <a:rPr lang="en-US" sz="3600" dirty="0" smtClean="0">
                <a:solidFill>
                  <a:schemeClr val="accent6">
                    <a:lumMod val="50000"/>
                  </a:schemeClr>
                </a:solidFill>
                <a:latin typeface="Algerian" pitchFamily="82" charset="0"/>
              </a:rPr>
              <a:t> in India</a:t>
            </a:r>
            <a:endParaRPr lang="en-US" sz="3600" dirty="0">
              <a:solidFill>
                <a:schemeClr val="accent6">
                  <a:lumMod val="50000"/>
                </a:schemeClr>
              </a:solidFill>
              <a:latin typeface="Algerian" pitchFamily="82" charset="0"/>
            </a:endParaRPr>
          </a:p>
        </p:txBody>
      </p:sp>
      <p:sp>
        <p:nvSpPr>
          <p:cNvPr id="3" name="Content Placeholder 2"/>
          <p:cNvSpPr>
            <a:spLocks noGrp="1"/>
          </p:cNvSpPr>
          <p:nvPr>
            <p:ph idx="1"/>
          </p:nvPr>
        </p:nvSpPr>
        <p:spPr>
          <a:xfrm>
            <a:off x="228600" y="1447800"/>
            <a:ext cx="8763000" cy="5105400"/>
          </a:xfrm>
        </p:spPr>
        <p:txBody>
          <a:bodyPr>
            <a:normAutofit lnSpcReduction="10000"/>
          </a:bodyPr>
          <a:lstStyle/>
          <a:p>
            <a:pPr algn="just">
              <a:buNone/>
            </a:pPr>
            <a:r>
              <a:rPr lang="en-US" sz="2800" b="1" dirty="0" err="1" smtClean="0"/>
              <a:t>Ministery</a:t>
            </a:r>
            <a:r>
              <a:rPr lang="en-US" sz="2800" b="1" dirty="0" smtClean="0"/>
              <a:t> of Rural Development</a:t>
            </a:r>
          </a:p>
          <a:p>
            <a:pPr algn="just"/>
            <a:r>
              <a:rPr lang="en-US" sz="2800" dirty="0" smtClean="0"/>
              <a:t>Applied Nutrition </a:t>
            </a:r>
            <a:r>
              <a:rPr lang="en-US" sz="2800" dirty="0" err="1" smtClean="0"/>
              <a:t>Programme</a:t>
            </a:r>
            <a:r>
              <a:rPr lang="en-US" sz="2800" dirty="0" smtClean="0"/>
              <a:t> (1963)</a:t>
            </a:r>
          </a:p>
          <a:p>
            <a:pPr algn="just">
              <a:buNone/>
            </a:pPr>
            <a:r>
              <a:rPr lang="en-US" sz="2800" b="1" dirty="0" err="1" smtClean="0"/>
              <a:t>Ministery</a:t>
            </a:r>
            <a:r>
              <a:rPr lang="en-US" sz="2800" b="1" dirty="0" smtClean="0"/>
              <a:t> of Social Welfare</a:t>
            </a:r>
          </a:p>
          <a:p>
            <a:pPr algn="just"/>
            <a:r>
              <a:rPr lang="en-US" sz="2800" dirty="0" smtClean="0"/>
              <a:t>Integrated Child Development Service (ICDS) Scheme</a:t>
            </a:r>
          </a:p>
          <a:p>
            <a:pPr algn="just"/>
            <a:r>
              <a:rPr lang="en-US" sz="2800" dirty="0" smtClean="0"/>
              <a:t>Special Nutrition </a:t>
            </a:r>
            <a:r>
              <a:rPr lang="en-US" sz="2800" dirty="0" err="1" smtClean="0"/>
              <a:t>Programme</a:t>
            </a:r>
            <a:r>
              <a:rPr lang="en-US" sz="2800" dirty="0" smtClean="0"/>
              <a:t> (SNP) – 1970-71</a:t>
            </a:r>
          </a:p>
          <a:p>
            <a:pPr algn="just"/>
            <a:r>
              <a:rPr lang="en-US" sz="2800" dirty="0" err="1" smtClean="0"/>
              <a:t>Balwadi</a:t>
            </a:r>
            <a:r>
              <a:rPr lang="en-US" sz="2800" dirty="0" smtClean="0"/>
              <a:t> Nutrition </a:t>
            </a:r>
            <a:r>
              <a:rPr lang="en-US" sz="2800" dirty="0" err="1" smtClean="0"/>
              <a:t>Programme</a:t>
            </a:r>
            <a:r>
              <a:rPr lang="en-US" sz="2800" dirty="0" smtClean="0"/>
              <a:t> (1970)</a:t>
            </a:r>
          </a:p>
          <a:p>
            <a:pPr algn="just">
              <a:buNone/>
            </a:pPr>
            <a:r>
              <a:rPr lang="en-US" sz="2800" b="1" dirty="0" err="1" smtClean="0"/>
              <a:t>Ministery</a:t>
            </a:r>
            <a:r>
              <a:rPr lang="en-US" sz="2800" b="1" dirty="0" smtClean="0"/>
              <a:t> of Health and Family Welfare</a:t>
            </a:r>
          </a:p>
          <a:p>
            <a:pPr algn="just"/>
            <a:r>
              <a:rPr lang="en-US" sz="2800" dirty="0" smtClean="0"/>
              <a:t>National Nutrition Anemia Prophylaxis </a:t>
            </a:r>
            <a:r>
              <a:rPr lang="en-US" sz="2800" dirty="0" err="1" smtClean="0"/>
              <a:t>Programme</a:t>
            </a:r>
            <a:endParaRPr lang="en-US" sz="2800" dirty="0" smtClean="0"/>
          </a:p>
          <a:p>
            <a:pPr algn="just"/>
            <a:r>
              <a:rPr lang="en-US" sz="2800" dirty="0" smtClean="0"/>
              <a:t>National Iodine Deficiency Disorder Control </a:t>
            </a:r>
            <a:r>
              <a:rPr lang="en-US" sz="2800" dirty="0" err="1" smtClean="0"/>
              <a:t>Programme</a:t>
            </a:r>
            <a:endParaRPr lang="en-US" sz="2800" dirty="0" smtClean="0"/>
          </a:p>
          <a:p>
            <a:pPr algn="just"/>
            <a:r>
              <a:rPr lang="en-US" sz="2800" dirty="0" smtClean="0"/>
              <a:t>National Prophylaxis </a:t>
            </a:r>
            <a:r>
              <a:rPr lang="en-US" sz="2800" dirty="0" err="1" smtClean="0"/>
              <a:t>Programme</a:t>
            </a:r>
            <a:r>
              <a:rPr lang="en-US" sz="2800" dirty="0" smtClean="0"/>
              <a:t> for prevention of blindness  due to Vitamin A  Deficiency</a:t>
            </a:r>
            <a:endParaRPr lang="en-US" sz="2800" dirty="0"/>
          </a:p>
        </p:txBody>
      </p:sp>
    </p:spTree>
    <p:extLst>
      <p:ext uri="{BB962C8B-B14F-4D97-AF65-F5344CB8AC3E}">
        <p14:creationId xmlns:p14="http://schemas.microsoft.com/office/powerpoint/2010/main" val="41281511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a:bodyPr>
          <a:lstStyle/>
          <a:p>
            <a:pPr lvl="0" algn="just"/>
            <a:r>
              <a:rPr lang="en-US" dirty="0" smtClean="0"/>
              <a:t>Nutrition </a:t>
            </a:r>
            <a:r>
              <a:rPr lang="en-US" dirty="0"/>
              <a:t>education to improve dietary intakes in family for receiving needed macro/micro nutrients as protein, iron and vitamins like folic acid, B, B</a:t>
            </a:r>
            <a:r>
              <a:rPr lang="en-US" dirty="0" smtClean="0"/>
              <a:t>, C</a:t>
            </a:r>
            <a:r>
              <a:rPr lang="en-US" dirty="0"/>
              <a:t>, etc. for hemoglobin synthesis is important. </a:t>
            </a:r>
            <a:endParaRPr lang="en-US" dirty="0" smtClean="0"/>
          </a:p>
          <a:p>
            <a:pPr lvl="0" algn="just"/>
            <a:r>
              <a:rPr lang="en-US" dirty="0" smtClean="0"/>
              <a:t>to promote intake of food which helps in absorption of iron and folic acid and adequate intake of food.</a:t>
            </a:r>
          </a:p>
          <a:p>
            <a:pPr algn="just">
              <a:buNone/>
            </a:pPr>
            <a:endParaRPr lang="en-US" dirty="0"/>
          </a:p>
        </p:txBody>
      </p:sp>
    </p:spTree>
    <p:extLst>
      <p:ext uri="{BB962C8B-B14F-4D97-AF65-F5344CB8AC3E}">
        <p14:creationId xmlns:p14="http://schemas.microsoft.com/office/powerpoint/2010/main" val="773535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VITAMIN A PROPHYLAXIS </a:t>
            </a:r>
            <a:r>
              <a:rPr lang="en-US" b="1" dirty="0">
                <a:solidFill>
                  <a:srgbClr val="7030A0"/>
                </a:solidFill>
              </a:rPr>
              <a:t>PROGRAMME </a:t>
            </a:r>
          </a:p>
        </p:txBody>
      </p:sp>
      <p:sp>
        <p:nvSpPr>
          <p:cNvPr id="3" name="Content Placeholder 2"/>
          <p:cNvSpPr>
            <a:spLocks noGrp="1"/>
          </p:cNvSpPr>
          <p:nvPr>
            <p:ph idx="1"/>
          </p:nvPr>
        </p:nvSpPr>
        <p:spPr>
          <a:xfrm>
            <a:off x="0" y="1447800"/>
            <a:ext cx="9144000" cy="5410200"/>
          </a:xfrm>
        </p:spPr>
        <p:txBody>
          <a:bodyPr>
            <a:normAutofit lnSpcReduction="10000"/>
          </a:bodyPr>
          <a:lstStyle/>
          <a:p>
            <a:r>
              <a:rPr lang="en-US" dirty="0" smtClean="0"/>
              <a:t>This was launched in 1970 by Ministry of Health and Family Welfare MCH centers  in urban areas, PHC in rural areas .</a:t>
            </a:r>
          </a:p>
          <a:p>
            <a:pPr lvl="0" algn="just">
              <a:buNone/>
            </a:pPr>
            <a:r>
              <a:rPr lang="en-US" b="1" dirty="0" smtClean="0"/>
              <a:t>Objective</a:t>
            </a:r>
          </a:p>
          <a:p>
            <a:pPr lvl="0" algn="just"/>
            <a:r>
              <a:rPr lang="en-US" dirty="0" smtClean="0"/>
              <a:t>to prevent blindness due to Vitamin a deficiency.</a:t>
            </a:r>
          </a:p>
          <a:p>
            <a:pPr>
              <a:buNone/>
            </a:pPr>
            <a:r>
              <a:rPr lang="en-US" b="1" dirty="0" err="1" smtClean="0"/>
              <a:t>Beneficiry</a:t>
            </a:r>
            <a:r>
              <a:rPr lang="en-US" b="1" dirty="0" smtClean="0"/>
              <a:t> group:</a:t>
            </a:r>
          </a:p>
          <a:p>
            <a:pPr>
              <a:buFont typeface="Wingdings" pitchFamily="2" charset="2"/>
              <a:buChar char="Ø"/>
            </a:pPr>
            <a:r>
              <a:rPr lang="en-US" dirty="0" smtClean="0"/>
              <a:t> age group 6 month – 5 year</a:t>
            </a:r>
          </a:p>
          <a:p>
            <a:pPr>
              <a:buNone/>
            </a:pPr>
            <a:r>
              <a:rPr lang="en-US" dirty="0" smtClean="0"/>
              <a:t>      A single dose of Vitamin A 200000 I.U of vitamin A orally to all pre school children every six month above 1 year.</a:t>
            </a:r>
          </a:p>
          <a:p>
            <a:endParaRPr lang="en-US" dirty="0"/>
          </a:p>
        </p:txBody>
      </p:sp>
    </p:spTree>
    <p:extLst>
      <p:ext uri="{BB962C8B-B14F-4D97-AF65-F5344CB8AC3E}">
        <p14:creationId xmlns:p14="http://schemas.microsoft.com/office/powerpoint/2010/main" val="36611478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IODINE DEFICIENCY DISORDER CONTROL (IDDC) PROGRAMME </a:t>
            </a:r>
            <a:endParaRPr lang="en-US" b="1" dirty="0">
              <a:solidFill>
                <a:srgbClr val="7030A0"/>
              </a:solidFill>
            </a:endParaRPr>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National goiter control  </a:t>
            </a:r>
            <a:r>
              <a:rPr lang="en-US" dirty="0" err="1" smtClean="0"/>
              <a:t>programme</a:t>
            </a:r>
            <a:r>
              <a:rPr lang="en-US" dirty="0" smtClean="0"/>
              <a:t> was started in 1962.</a:t>
            </a:r>
          </a:p>
          <a:p>
            <a:r>
              <a:rPr lang="en-US" dirty="0" smtClean="0"/>
              <a:t>Renamed it on 1992 as National Iodine Deficiency Disorder Control (IDDC) </a:t>
            </a:r>
            <a:r>
              <a:rPr lang="en-US" dirty="0" err="1" smtClean="0"/>
              <a:t>Programme</a:t>
            </a:r>
            <a:r>
              <a:rPr lang="en-US" dirty="0" smtClean="0"/>
              <a:t> </a:t>
            </a:r>
          </a:p>
          <a:p>
            <a:pPr>
              <a:buNone/>
            </a:pPr>
            <a:endParaRPr lang="en-US" dirty="0"/>
          </a:p>
        </p:txBody>
      </p:sp>
    </p:spTree>
    <p:extLst>
      <p:ext uri="{BB962C8B-B14F-4D97-AF65-F5344CB8AC3E}">
        <p14:creationId xmlns:p14="http://schemas.microsoft.com/office/powerpoint/2010/main" val="3661147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 \1\national-nutritional-programme-43-638.jpg"/>
          <p:cNvPicPr>
            <a:picLocks noChangeAspect="1" noChangeArrowheads="1"/>
          </p:cNvPicPr>
          <p:nvPr/>
        </p:nvPicPr>
        <p:blipFill>
          <a:blip r:embed="rId2"/>
          <a:srcRect/>
          <a:stretch>
            <a:fillRect/>
          </a:stretch>
        </p:blipFill>
        <p:spPr bwMode="auto">
          <a:xfrm>
            <a:off x="838200" y="609361"/>
            <a:ext cx="7543800" cy="5663763"/>
          </a:xfrm>
          <a:prstGeom prst="rect">
            <a:avLst/>
          </a:prstGeom>
          <a:noFill/>
        </p:spPr>
      </p:pic>
    </p:spTree>
    <p:extLst>
      <p:ext uri="{BB962C8B-B14F-4D97-AF65-F5344CB8AC3E}">
        <p14:creationId xmlns:p14="http://schemas.microsoft.com/office/powerpoint/2010/main" val="3661147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WORLD FOOD PROGRAMME (WFP)</a:t>
            </a:r>
            <a:r>
              <a:rPr lang="en-US" dirty="0"/>
              <a:t> </a:t>
            </a:r>
          </a:p>
        </p:txBody>
      </p:sp>
      <p:sp>
        <p:nvSpPr>
          <p:cNvPr id="3" name="Content Placeholder 2"/>
          <p:cNvSpPr>
            <a:spLocks noGrp="1"/>
          </p:cNvSpPr>
          <p:nvPr>
            <p:ph idx="1"/>
          </p:nvPr>
        </p:nvSpPr>
        <p:spPr>
          <a:xfrm>
            <a:off x="228600" y="1219200"/>
            <a:ext cx="8610600" cy="5638800"/>
          </a:xfrm>
        </p:spPr>
        <p:txBody>
          <a:bodyPr>
            <a:normAutofit fontScale="92500" lnSpcReduction="10000"/>
          </a:bodyPr>
          <a:lstStyle/>
          <a:p>
            <a:pPr lvl="0" algn="just"/>
            <a:r>
              <a:rPr lang="en-US" dirty="0" smtClean="0"/>
              <a:t>World </a:t>
            </a:r>
            <a:r>
              <a:rPr lang="en-US" dirty="0"/>
              <a:t>Food </a:t>
            </a:r>
            <a:r>
              <a:rPr lang="en-US" dirty="0" err="1"/>
              <a:t>programme</a:t>
            </a:r>
            <a:r>
              <a:rPr lang="en-US" dirty="0"/>
              <a:t> is the world's largest international food aid </a:t>
            </a:r>
            <a:r>
              <a:rPr lang="en-US" dirty="0" err="1"/>
              <a:t>organisation</a:t>
            </a:r>
            <a:r>
              <a:rPr lang="en-US" dirty="0"/>
              <a:t>, serving in 84 </a:t>
            </a:r>
            <a:r>
              <a:rPr lang="en-US" dirty="0" smtClean="0"/>
              <a:t>countries.</a:t>
            </a:r>
          </a:p>
          <a:p>
            <a:pPr lvl="0" algn="just"/>
            <a:r>
              <a:rPr lang="en-US" dirty="0" smtClean="0"/>
              <a:t>The </a:t>
            </a:r>
            <a:r>
              <a:rPr lang="en-US" dirty="0"/>
              <a:t>goal of achieving "A world in which every man, woman and child has access at all times to the food needed for an active and healthy life. Without food, there can be no sustainable peace, no democracy and no development". </a:t>
            </a:r>
            <a:endParaRPr lang="en-US" dirty="0" smtClean="0"/>
          </a:p>
          <a:p>
            <a:pPr lvl="0" algn="just"/>
            <a:r>
              <a:rPr lang="en-US" dirty="0" smtClean="0"/>
              <a:t>Founded </a:t>
            </a:r>
            <a:r>
              <a:rPr lang="en-US" dirty="0"/>
              <a:t>in 1963 as the food aid arm of the United Nation. After the Rome Declaration on World Food Security in 1996, WFP is committed to achieve the goal of halving the number who are without adequate access to food by 2015. </a:t>
            </a:r>
          </a:p>
          <a:p>
            <a:pPr algn="just"/>
            <a:endParaRPr lang="en-US" dirty="0"/>
          </a:p>
        </p:txBody>
      </p:sp>
    </p:spTree>
    <p:extLst>
      <p:ext uri="{BB962C8B-B14F-4D97-AF65-F5344CB8AC3E}">
        <p14:creationId xmlns:p14="http://schemas.microsoft.com/office/powerpoint/2010/main" val="185457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638800"/>
          </a:xfrm>
        </p:spPr>
        <p:txBody>
          <a:bodyPr>
            <a:normAutofit/>
          </a:bodyPr>
          <a:lstStyle/>
          <a:p>
            <a:pPr algn="just">
              <a:buNone/>
            </a:pPr>
            <a:r>
              <a:rPr lang="en-US" sz="2800" b="1" dirty="0" err="1" smtClean="0"/>
              <a:t>Ministery</a:t>
            </a:r>
            <a:r>
              <a:rPr lang="en-US" sz="2800" b="1" dirty="0" smtClean="0"/>
              <a:t> of Education</a:t>
            </a:r>
          </a:p>
          <a:p>
            <a:pPr algn="just"/>
            <a:r>
              <a:rPr lang="en-US" sz="2800" dirty="0" smtClean="0"/>
              <a:t>Mid-Day  Meal </a:t>
            </a:r>
            <a:r>
              <a:rPr lang="en-US" sz="2800" dirty="0" err="1" smtClean="0"/>
              <a:t>Programme</a:t>
            </a:r>
            <a:endParaRPr lang="en-US" sz="2800" dirty="0" smtClean="0"/>
          </a:p>
          <a:p>
            <a:pPr algn="just">
              <a:buNone/>
            </a:pPr>
            <a:r>
              <a:rPr lang="en-US" sz="2800" b="1" dirty="0" smtClean="0"/>
              <a:t>Others</a:t>
            </a:r>
          </a:p>
          <a:p>
            <a:pPr algn="just"/>
            <a:r>
              <a:rPr lang="en-US" sz="2800" dirty="0" smtClean="0"/>
              <a:t>Wheat Based Supplementary Nutrition </a:t>
            </a:r>
            <a:r>
              <a:rPr lang="en-US" sz="2800" dirty="0" err="1" smtClean="0"/>
              <a:t>Programme</a:t>
            </a:r>
            <a:endParaRPr lang="en-US" sz="2800" dirty="0" smtClean="0"/>
          </a:p>
          <a:p>
            <a:pPr algn="just"/>
            <a:r>
              <a:rPr lang="en-US" sz="2800" dirty="0" smtClean="0"/>
              <a:t>Tamil Nadu Integrated Nutrition </a:t>
            </a:r>
            <a:r>
              <a:rPr lang="en-US" sz="2800" dirty="0" err="1" smtClean="0"/>
              <a:t>Programme</a:t>
            </a:r>
            <a:endParaRPr lang="en-US" sz="2800" dirty="0" smtClean="0"/>
          </a:p>
          <a:p>
            <a:pPr algn="just"/>
            <a:r>
              <a:rPr lang="en-US" sz="2800" dirty="0" smtClean="0"/>
              <a:t>World Food </a:t>
            </a:r>
            <a:r>
              <a:rPr lang="en-US" sz="2800" dirty="0" err="1" smtClean="0"/>
              <a:t>Programme</a:t>
            </a:r>
            <a:r>
              <a:rPr lang="en-US" sz="2800" dirty="0" smtClean="0"/>
              <a:t> (</a:t>
            </a:r>
            <a:r>
              <a:rPr lang="en-US" sz="2800" smtClean="0"/>
              <a:t>WFP)</a:t>
            </a:r>
            <a:endParaRPr lang="en-US" sz="2800" dirty="0" smtClean="0"/>
          </a:p>
        </p:txBody>
      </p:sp>
    </p:spTree>
    <p:extLst>
      <p:ext uri="{BB962C8B-B14F-4D97-AF65-F5344CB8AC3E}">
        <p14:creationId xmlns:p14="http://schemas.microsoft.com/office/powerpoint/2010/main" val="412815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143000"/>
          </a:xfrm>
        </p:spPr>
        <p:txBody>
          <a:bodyPr>
            <a:normAutofit fontScale="90000"/>
          </a:bodyPr>
          <a:lstStyle/>
          <a:p>
            <a:r>
              <a:rPr lang="en-US" dirty="0" smtClean="0">
                <a:solidFill>
                  <a:srgbClr val="7030A0"/>
                </a:solidFill>
                <a:latin typeface="Arial Rounded MT Bold" pitchFamily="34" charset="0"/>
              </a:rPr>
              <a:t>SPECIAL NUTRITIONAL PROGRAMME (SNP) </a:t>
            </a:r>
            <a:endParaRPr lang="en-US" dirty="0">
              <a:solidFill>
                <a:srgbClr val="7030A0"/>
              </a:solidFill>
              <a:latin typeface="Arial Rounded MT Bold" pitchFamily="34" charset="0"/>
            </a:endParaRPr>
          </a:p>
        </p:txBody>
      </p:sp>
      <p:sp>
        <p:nvSpPr>
          <p:cNvPr id="3" name="Content Placeholder 2"/>
          <p:cNvSpPr>
            <a:spLocks noGrp="1"/>
          </p:cNvSpPr>
          <p:nvPr>
            <p:ph idx="1"/>
          </p:nvPr>
        </p:nvSpPr>
        <p:spPr>
          <a:xfrm>
            <a:off x="0" y="1828800"/>
            <a:ext cx="8915400" cy="4419600"/>
          </a:xfrm>
        </p:spPr>
        <p:txBody>
          <a:bodyPr>
            <a:normAutofit/>
          </a:bodyPr>
          <a:lstStyle/>
          <a:p>
            <a:pPr lvl="0"/>
            <a:r>
              <a:rPr lang="en-US" dirty="0" smtClean="0"/>
              <a:t>This was started </a:t>
            </a:r>
            <a:r>
              <a:rPr lang="en-US" dirty="0"/>
              <a:t>in the country in </a:t>
            </a:r>
            <a:r>
              <a:rPr lang="en-US" dirty="0" smtClean="0"/>
              <a:t>1970-71 by Ministry of  Social Welfare in operation in urban slums, tribal areas and backward rural areas.</a:t>
            </a:r>
          </a:p>
          <a:p>
            <a:r>
              <a:rPr lang="en-US" dirty="0" smtClean="0"/>
              <a:t>This </a:t>
            </a:r>
            <a:r>
              <a:rPr lang="en-US" dirty="0" err="1" smtClean="0"/>
              <a:t>programme</a:t>
            </a:r>
            <a:r>
              <a:rPr lang="en-US" dirty="0" smtClean="0"/>
              <a:t> was operated under Minimum Need </a:t>
            </a:r>
            <a:r>
              <a:rPr lang="en-US" dirty="0" err="1" smtClean="0"/>
              <a:t>Programme</a:t>
            </a:r>
            <a:r>
              <a:rPr lang="en-US" dirty="0" smtClean="0"/>
              <a:t>. </a:t>
            </a:r>
          </a:p>
          <a:p>
            <a:r>
              <a:rPr lang="en-US" dirty="0" smtClean="0"/>
              <a:t>Main aim is to improve nutritional status in targeted group.</a:t>
            </a:r>
          </a:p>
        </p:txBody>
      </p:sp>
    </p:spTree>
    <p:extLst>
      <p:ext uri="{BB962C8B-B14F-4D97-AF65-F5344CB8AC3E}">
        <p14:creationId xmlns:p14="http://schemas.microsoft.com/office/powerpoint/2010/main" val="366220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553200"/>
          </a:xfrm>
        </p:spPr>
        <p:txBody>
          <a:bodyPr>
            <a:normAutofit/>
          </a:bodyPr>
          <a:lstStyle/>
          <a:p>
            <a:pPr lvl="0">
              <a:buNone/>
            </a:pPr>
            <a:endParaRPr lang="en-US" b="1" dirty="0" smtClean="0"/>
          </a:p>
          <a:p>
            <a:pPr>
              <a:buNone/>
            </a:pPr>
            <a:r>
              <a:rPr lang="en-US" b="1" dirty="0" smtClean="0"/>
              <a:t>Beneficiary Group:</a:t>
            </a:r>
          </a:p>
          <a:p>
            <a:r>
              <a:rPr lang="en-US" dirty="0" smtClean="0"/>
              <a:t>Children below 6 years</a:t>
            </a:r>
          </a:p>
          <a:p>
            <a:r>
              <a:rPr lang="en-US" dirty="0" smtClean="0"/>
              <a:t>Pregnant and Lactating Women</a:t>
            </a:r>
          </a:p>
          <a:p>
            <a:pPr lvl="0">
              <a:buNone/>
            </a:pPr>
            <a:r>
              <a:rPr lang="en-US" b="1" dirty="0" smtClean="0"/>
              <a:t>Services :</a:t>
            </a:r>
          </a:p>
          <a:p>
            <a:pPr lvl="0"/>
            <a:r>
              <a:rPr lang="en-US" dirty="0" smtClean="0"/>
              <a:t>It </a:t>
            </a:r>
            <a:r>
              <a:rPr lang="en-US" dirty="0"/>
              <a:t>provides supplementary </a:t>
            </a:r>
            <a:r>
              <a:rPr lang="en-US" dirty="0" smtClean="0"/>
              <a:t>feeding for </a:t>
            </a:r>
          </a:p>
          <a:p>
            <a:pPr marL="738188" lvl="0" indent="0">
              <a:buNone/>
            </a:pPr>
            <a:r>
              <a:rPr lang="en-US" sz="2000" dirty="0" smtClean="0"/>
              <a:t>Preschool children  : 300 </a:t>
            </a:r>
            <a:r>
              <a:rPr lang="en-US" sz="2000" dirty="0"/>
              <a:t>calories and 10 </a:t>
            </a:r>
            <a:r>
              <a:rPr lang="en-US" sz="2000" dirty="0" smtClean="0"/>
              <a:t>- 12gram protein. </a:t>
            </a:r>
          </a:p>
          <a:p>
            <a:pPr marL="738188" lvl="0" indent="0">
              <a:buNone/>
            </a:pPr>
            <a:r>
              <a:rPr lang="en-US" sz="2000" dirty="0" smtClean="0"/>
              <a:t>Pregnant &amp; Lactating Mothers : 500 </a:t>
            </a:r>
            <a:r>
              <a:rPr lang="en-US" sz="2000" dirty="0"/>
              <a:t>calories and 25 grams </a:t>
            </a:r>
            <a:r>
              <a:rPr lang="en-US" sz="2000" dirty="0" smtClean="0"/>
              <a:t>protein.</a:t>
            </a:r>
          </a:p>
          <a:p>
            <a:pPr marL="738188" lvl="0" indent="0">
              <a:buNone/>
            </a:pPr>
            <a:r>
              <a:rPr lang="en-US" sz="2000" dirty="0" smtClean="0"/>
              <a:t>Total 300 days in a year.</a:t>
            </a:r>
          </a:p>
          <a:p>
            <a:pPr lvl="0"/>
            <a:r>
              <a:rPr lang="en-US" dirty="0" smtClean="0"/>
              <a:t>Fund </a:t>
            </a:r>
            <a:r>
              <a:rPr lang="en-US" dirty="0"/>
              <a:t>for nutrition component of ICD </a:t>
            </a:r>
            <a:r>
              <a:rPr lang="en-US" dirty="0" err="1"/>
              <a:t>programme</a:t>
            </a:r>
            <a:r>
              <a:rPr lang="en-US" dirty="0"/>
              <a:t> is taken from the SNP budget. </a:t>
            </a:r>
          </a:p>
          <a:p>
            <a:endParaRPr lang="en-US" dirty="0"/>
          </a:p>
        </p:txBody>
      </p:sp>
    </p:spTree>
    <p:extLst>
      <p:ext uri="{BB962C8B-B14F-4D97-AF65-F5344CB8AC3E}">
        <p14:creationId xmlns:p14="http://schemas.microsoft.com/office/powerpoint/2010/main" val="366220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Arial Rounded MT Bold" pitchFamily="34" charset="0"/>
              </a:rPr>
              <a:t>BALWADI NUTRITION PROGRAMME </a:t>
            </a:r>
            <a:endParaRPr lang="en-US" dirty="0">
              <a:solidFill>
                <a:srgbClr val="7030A0"/>
              </a:solidFill>
              <a:latin typeface="Arial Rounded MT Bold" pitchFamily="34" charset="0"/>
            </a:endParaRPr>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lvl="0"/>
            <a:r>
              <a:rPr lang="en-US" dirty="0" smtClean="0"/>
              <a:t>This was started in the country in December 1970 under the department of  Social Welfare through voluntary </a:t>
            </a:r>
            <a:r>
              <a:rPr lang="en-US" dirty="0" err="1" smtClean="0"/>
              <a:t>organisations</a:t>
            </a:r>
            <a:r>
              <a:rPr lang="en-US" dirty="0" smtClean="0"/>
              <a:t>. </a:t>
            </a:r>
          </a:p>
          <a:p>
            <a:pPr lvl="0">
              <a:buNone/>
            </a:pPr>
            <a:r>
              <a:rPr lang="en-US" b="1" dirty="0" smtClean="0"/>
              <a:t>Beneficiary Group:</a:t>
            </a:r>
          </a:p>
          <a:p>
            <a:pPr lvl="0">
              <a:buNone/>
            </a:pPr>
            <a:r>
              <a:rPr lang="en-US" b="1" dirty="0" smtClean="0"/>
              <a:t>     </a:t>
            </a:r>
            <a:r>
              <a:rPr lang="en-US" dirty="0" smtClean="0"/>
              <a:t>Preschool Children 3 to 5 years.</a:t>
            </a:r>
          </a:p>
          <a:p>
            <a:pPr lvl="0">
              <a:buNone/>
            </a:pPr>
            <a:r>
              <a:rPr lang="en-US" b="1" dirty="0" smtClean="0"/>
              <a:t>Services :</a:t>
            </a:r>
          </a:p>
          <a:p>
            <a:pPr lvl="0"/>
            <a:r>
              <a:rPr lang="en-US" dirty="0" smtClean="0"/>
              <a:t>It provides</a:t>
            </a:r>
          </a:p>
          <a:p>
            <a:pPr marL="738188" lvl="0" indent="0">
              <a:buFont typeface="Wingdings" pitchFamily="2" charset="2"/>
              <a:buChar char="ü"/>
            </a:pPr>
            <a:r>
              <a:rPr lang="en-US" dirty="0" smtClean="0"/>
              <a:t>300 K calories and 10 gram protein for 270 days in a year.</a:t>
            </a:r>
          </a:p>
          <a:p>
            <a:pPr marL="738188" lvl="0" indent="0">
              <a:buFont typeface="Wingdings" pitchFamily="2" charset="2"/>
              <a:buChar char="ü"/>
            </a:pPr>
            <a:r>
              <a:rPr lang="en-US" dirty="0" smtClean="0"/>
              <a:t>Also provide pre school education.</a:t>
            </a:r>
          </a:p>
          <a:p>
            <a:pPr lvl="0">
              <a:buNone/>
            </a:pPr>
            <a:endParaRPr lang="en-US" dirty="0" smtClean="0"/>
          </a:p>
          <a:p>
            <a:pPr lvl="0"/>
            <a:r>
              <a:rPr lang="en-US" dirty="0" smtClean="0"/>
              <a:t>Fund </a:t>
            </a:r>
            <a:r>
              <a:rPr lang="en-US" dirty="0"/>
              <a:t>for the supplementary feeding of </a:t>
            </a:r>
            <a:r>
              <a:rPr lang="en-US" dirty="0" err="1"/>
              <a:t>Balwadi</a:t>
            </a:r>
            <a:r>
              <a:rPr lang="en-US" dirty="0"/>
              <a:t> Nutrition </a:t>
            </a:r>
            <a:r>
              <a:rPr lang="en-US" dirty="0" err="1"/>
              <a:t>programme</a:t>
            </a:r>
            <a:r>
              <a:rPr lang="en-US" dirty="0"/>
              <a:t> is given by the Central Government which was launched in 1970-71 through voluntary </a:t>
            </a:r>
            <a:r>
              <a:rPr lang="en-US" dirty="0" err="1"/>
              <a:t>organisations</a:t>
            </a:r>
            <a:r>
              <a:rPr lang="en-US" dirty="0"/>
              <a:t>. </a:t>
            </a:r>
            <a:endParaRPr lang="en-US" dirty="0" smtClean="0"/>
          </a:p>
          <a:p>
            <a:pPr>
              <a:buNone/>
            </a:pPr>
            <a:endParaRPr lang="en-US" dirty="0"/>
          </a:p>
        </p:txBody>
      </p:sp>
    </p:spTree>
    <p:extLst>
      <p:ext uri="{BB962C8B-B14F-4D97-AF65-F5344CB8AC3E}">
        <p14:creationId xmlns:p14="http://schemas.microsoft.com/office/powerpoint/2010/main" val="327645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7030A0"/>
                </a:solidFill>
                <a:latin typeface="Arial Rounded MT Bold" pitchFamily="34" charset="0"/>
              </a:rPr>
              <a:t>APPLIED NUTRITION PROGRAMME</a:t>
            </a:r>
            <a:endParaRPr lang="en-US" sz="3600" dirty="0">
              <a:solidFill>
                <a:srgbClr val="7030A0"/>
              </a:solidFill>
              <a:latin typeface="Arial Rounded MT Bold" pitchFamily="34" charset="0"/>
            </a:endParaRPr>
          </a:p>
        </p:txBody>
      </p:sp>
      <p:sp>
        <p:nvSpPr>
          <p:cNvPr id="3" name="Content Placeholder 2"/>
          <p:cNvSpPr>
            <a:spLocks noGrp="1"/>
          </p:cNvSpPr>
          <p:nvPr>
            <p:ph idx="1"/>
          </p:nvPr>
        </p:nvSpPr>
        <p:spPr>
          <a:xfrm>
            <a:off x="0" y="1143000"/>
            <a:ext cx="8915400" cy="5334000"/>
          </a:xfrm>
        </p:spPr>
        <p:txBody>
          <a:bodyPr>
            <a:normAutofit fontScale="85000" lnSpcReduction="20000"/>
          </a:bodyPr>
          <a:lstStyle/>
          <a:p>
            <a:pPr algn="just"/>
            <a:r>
              <a:rPr lang="en-US" dirty="0" smtClean="0"/>
              <a:t>The </a:t>
            </a:r>
            <a:r>
              <a:rPr lang="en-US" dirty="0"/>
              <a:t>Applied Nutrition </a:t>
            </a:r>
            <a:r>
              <a:rPr lang="en-US" dirty="0" err="1"/>
              <a:t>Programme</a:t>
            </a:r>
            <a:r>
              <a:rPr lang="en-US" dirty="0"/>
              <a:t> (ANP) was introduced as a pilot scheme in Orissa in 1963 </a:t>
            </a:r>
            <a:endParaRPr lang="en-US" dirty="0" smtClean="0"/>
          </a:p>
          <a:p>
            <a:pPr algn="just"/>
            <a:r>
              <a:rPr lang="en-US" dirty="0" smtClean="0"/>
              <a:t>Later extended </a:t>
            </a:r>
            <a:r>
              <a:rPr lang="en-US" dirty="0"/>
              <a:t>to Tamil Nadu and Uttar Pradesh </a:t>
            </a:r>
            <a:endParaRPr lang="en-US" dirty="0" smtClean="0"/>
          </a:p>
          <a:p>
            <a:pPr algn="just"/>
            <a:r>
              <a:rPr lang="en-US" dirty="0" smtClean="0"/>
              <a:t>Maintained by Ministry of Rural Development.</a:t>
            </a:r>
          </a:p>
          <a:p>
            <a:pPr algn="just">
              <a:buNone/>
            </a:pPr>
            <a:r>
              <a:rPr lang="en-US" b="1" dirty="0" smtClean="0"/>
              <a:t>objectives </a:t>
            </a:r>
          </a:p>
          <a:p>
            <a:pPr marL="514350" indent="-514350" algn="just">
              <a:buAutoNum type="alphaLcParenR"/>
            </a:pPr>
            <a:r>
              <a:rPr lang="en-US" dirty="0" smtClean="0"/>
              <a:t>promoting </a:t>
            </a:r>
            <a:r>
              <a:rPr lang="en-US" dirty="0"/>
              <a:t>production of protective food such as vegetables and </a:t>
            </a:r>
            <a:r>
              <a:rPr lang="en-US" dirty="0" smtClean="0"/>
              <a:t>fruits</a:t>
            </a:r>
          </a:p>
          <a:p>
            <a:pPr marL="0" indent="0" algn="just">
              <a:buNone/>
            </a:pPr>
            <a:r>
              <a:rPr lang="en-US" dirty="0" smtClean="0"/>
              <a:t>b</a:t>
            </a:r>
            <a:r>
              <a:rPr lang="en-US" dirty="0"/>
              <a:t>) ensure their consumption by pregnant </a:t>
            </a:r>
            <a:r>
              <a:rPr lang="en-US" dirty="0" smtClean="0"/>
              <a:t>&amp; lactating mother and </a:t>
            </a:r>
            <a:r>
              <a:rPr lang="en-US" dirty="0"/>
              <a:t>children. </a:t>
            </a:r>
            <a:endParaRPr lang="en-US" dirty="0" smtClean="0"/>
          </a:p>
          <a:p>
            <a:pPr marL="0" indent="280988" algn="just"/>
            <a:r>
              <a:rPr lang="en-US" dirty="0" smtClean="0"/>
              <a:t>During </a:t>
            </a:r>
            <a:r>
              <a:rPr lang="en-US" dirty="0"/>
              <a:t>1973, it was extended to all the state of the country</a:t>
            </a:r>
            <a:r>
              <a:rPr lang="en-US" dirty="0" smtClean="0"/>
              <a:t>.</a:t>
            </a:r>
          </a:p>
          <a:p>
            <a:pPr lvl="0">
              <a:buNone/>
            </a:pPr>
            <a:r>
              <a:rPr lang="en-US" b="1" dirty="0" smtClean="0"/>
              <a:t>Beneficiary Group:</a:t>
            </a:r>
          </a:p>
          <a:p>
            <a:pPr marL="796925" lvl="0" indent="58738">
              <a:buFont typeface="Wingdings" pitchFamily="2" charset="2"/>
              <a:buChar char="Ø"/>
            </a:pPr>
            <a:r>
              <a:rPr lang="en-US" dirty="0" smtClean="0"/>
              <a:t>Children  between 2 to 6 years</a:t>
            </a:r>
          </a:p>
          <a:p>
            <a:pPr marL="796925" lvl="0" indent="58738">
              <a:buFont typeface="Wingdings" pitchFamily="2" charset="2"/>
              <a:buChar char="Ø"/>
            </a:pPr>
            <a:r>
              <a:rPr lang="en-US" dirty="0" smtClean="0"/>
              <a:t>Pregnant and lactating mothers.</a:t>
            </a:r>
          </a:p>
        </p:txBody>
      </p:sp>
    </p:spTree>
    <p:extLst>
      <p:ext uri="{BB962C8B-B14F-4D97-AF65-F5344CB8AC3E}">
        <p14:creationId xmlns:p14="http://schemas.microsoft.com/office/powerpoint/2010/main" val="413399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6248400"/>
          </a:xfrm>
        </p:spPr>
        <p:txBody>
          <a:bodyPr>
            <a:normAutofit fontScale="85000" lnSpcReduction="20000"/>
          </a:bodyPr>
          <a:lstStyle/>
          <a:p>
            <a:pPr lvl="0">
              <a:buNone/>
            </a:pPr>
            <a:r>
              <a:rPr lang="en-US" b="1" dirty="0" smtClean="0"/>
              <a:t>Services :</a:t>
            </a:r>
          </a:p>
          <a:p>
            <a:pPr lvl="0"/>
            <a:r>
              <a:rPr lang="en-US" dirty="0" smtClean="0"/>
              <a:t>It provides</a:t>
            </a:r>
          </a:p>
          <a:p>
            <a:pPr marL="738188" lvl="0" indent="0">
              <a:buFont typeface="Wingdings" pitchFamily="2" charset="2"/>
              <a:buChar char="ü"/>
            </a:pPr>
            <a:r>
              <a:rPr lang="en-US" dirty="0" smtClean="0"/>
              <a:t>Nutritional Education.</a:t>
            </a:r>
          </a:p>
          <a:p>
            <a:pPr marL="738188" lvl="0" indent="0">
              <a:buFont typeface="Wingdings" pitchFamily="2" charset="2"/>
              <a:buChar char="ü"/>
            </a:pPr>
            <a:r>
              <a:rPr lang="en-US" dirty="0" smtClean="0"/>
              <a:t>Nutrition worth of 25 </a:t>
            </a:r>
            <a:r>
              <a:rPr lang="en-US" dirty="0" err="1" smtClean="0"/>
              <a:t>paise</a:t>
            </a:r>
            <a:r>
              <a:rPr lang="en-US" dirty="0" smtClean="0"/>
              <a:t> per child per day and 50 </a:t>
            </a:r>
            <a:r>
              <a:rPr lang="en-US" dirty="0" err="1" smtClean="0"/>
              <a:t>paise</a:t>
            </a:r>
            <a:r>
              <a:rPr lang="en-US" dirty="0" smtClean="0"/>
              <a:t> per woman per day are provided for 52 days in a year. </a:t>
            </a:r>
          </a:p>
          <a:p>
            <a:pPr marL="0" indent="0" algn="just">
              <a:buNone/>
            </a:pPr>
            <a:r>
              <a:rPr lang="en-US" dirty="0" smtClean="0"/>
              <a:t>    The nutritional Education was the main focus and efforts were directed to teach rural communities through demonstration how to produce food for their consumption through their own efforts. </a:t>
            </a:r>
          </a:p>
          <a:p>
            <a:pPr lvl="0">
              <a:buNone/>
            </a:pPr>
            <a:r>
              <a:rPr lang="en-US" b="1" dirty="0" smtClean="0"/>
              <a:t>Major Components :</a:t>
            </a:r>
          </a:p>
          <a:p>
            <a:pPr lvl="0"/>
            <a:r>
              <a:rPr lang="en-US" dirty="0" smtClean="0"/>
              <a:t>Nutritional Services</a:t>
            </a:r>
          </a:p>
          <a:p>
            <a:pPr lvl="0"/>
            <a:r>
              <a:rPr lang="en-US" dirty="0" smtClean="0"/>
              <a:t>Health Service </a:t>
            </a:r>
          </a:p>
          <a:p>
            <a:r>
              <a:rPr lang="en-US" dirty="0" smtClean="0"/>
              <a:t>Communication</a:t>
            </a:r>
          </a:p>
          <a:p>
            <a:r>
              <a:rPr lang="en-US" dirty="0" smtClean="0"/>
              <a:t>Monitoring and Evaluation</a:t>
            </a:r>
            <a:endParaRPr lang="en-US" dirty="0"/>
          </a:p>
        </p:txBody>
      </p:sp>
    </p:spTree>
    <p:extLst>
      <p:ext uri="{BB962C8B-B14F-4D97-AF65-F5344CB8AC3E}">
        <p14:creationId xmlns:p14="http://schemas.microsoft.com/office/powerpoint/2010/main" val="3516513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1715</Words>
  <Application>Microsoft Office PowerPoint</Application>
  <PresentationFormat>On-screen Show (4:3)</PresentationFormat>
  <Paragraphs>178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Nutritional Programmes in India</vt:lpstr>
      <vt:lpstr>Introduction</vt:lpstr>
      <vt:lpstr>List of Nutritional Programmes in India</vt:lpstr>
      <vt:lpstr>PowerPoint Presentation</vt:lpstr>
      <vt:lpstr>SPECIAL NUTRITIONAL PROGRAMME (SNP) </vt:lpstr>
      <vt:lpstr>PowerPoint Presentation</vt:lpstr>
      <vt:lpstr>BALWADI NUTRITION PROGRAMME </vt:lpstr>
      <vt:lpstr>APPLIED NUTRITION PROGRAMME</vt:lpstr>
      <vt:lpstr>PowerPoint Presentation</vt:lpstr>
      <vt:lpstr>INTEGRATED CHILD DEVELOPMENT SERVICE (ICDS) SCHEME </vt:lpstr>
      <vt:lpstr>Objectives</vt:lpstr>
      <vt:lpstr>PowerPoint Presentation</vt:lpstr>
      <vt:lpstr>Beneficiaries</vt:lpstr>
      <vt:lpstr>PowerPoint Presentation</vt:lpstr>
      <vt:lpstr>PowerPoint Presentation</vt:lpstr>
      <vt:lpstr>PowerPoint Presentation</vt:lpstr>
      <vt:lpstr>Scheme for Adolescent Girls (Kishori Shakti Yojna)</vt:lpstr>
      <vt:lpstr>Common Services: </vt:lpstr>
      <vt:lpstr>MID-DAY MEAL PROGRAMME</vt:lpstr>
      <vt:lpstr>PowerPoint Presentation</vt:lpstr>
      <vt:lpstr>PowerPoint Presentation</vt:lpstr>
      <vt:lpstr>PowerPoint Presentation</vt:lpstr>
      <vt:lpstr>WHEAT BASED SUPPLEMENTARY NUTRITION PROGRAMME </vt:lpstr>
      <vt:lpstr>PowerPoint Presentation</vt:lpstr>
      <vt:lpstr>TAMIL NADU INTEGRATED NUTRITION PROGRAMME </vt:lpstr>
      <vt:lpstr>This project has four major components:</vt:lpstr>
      <vt:lpstr>Contd…</vt:lpstr>
      <vt:lpstr>NATIONAL NUTRITIONAL ANEMIA PROPHYLAXIS PROGRAMME </vt:lpstr>
      <vt:lpstr>PowerPoint Presentation</vt:lpstr>
      <vt:lpstr>PowerPoint Presentation</vt:lpstr>
      <vt:lpstr>VITAMIN A PROPHYLAXIS PROGRAMME </vt:lpstr>
      <vt:lpstr>IODINE DEFICIENCY DISORDER CONTROL (IDDC) PROGRAMME </vt:lpstr>
      <vt:lpstr>PowerPoint Presentation</vt:lpstr>
      <vt:lpstr>WORLD FOOD PROGRAMME (WFP)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Programmes in India</dc:title>
  <dc:creator>user</dc:creator>
  <cp:lastModifiedBy>STAFF USE</cp:lastModifiedBy>
  <cp:revision>150</cp:revision>
  <dcterms:created xsi:type="dcterms:W3CDTF">2014-02-24T09:16:36Z</dcterms:created>
  <dcterms:modified xsi:type="dcterms:W3CDTF">2017-06-09T09:54:05Z</dcterms:modified>
</cp:coreProperties>
</file>